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76"/>
  </p:notesMasterIdLst>
  <p:handoutMasterIdLst>
    <p:handoutMasterId r:id="rId77"/>
  </p:handoutMasterIdLst>
  <p:sldIdLst>
    <p:sldId id="328" r:id="rId5"/>
    <p:sldId id="406" r:id="rId6"/>
    <p:sldId id="296" r:id="rId7"/>
    <p:sldId id="329" r:id="rId8"/>
    <p:sldId id="330" r:id="rId9"/>
    <p:sldId id="332" r:id="rId10"/>
    <p:sldId id="331" r:id="rId11"/>
    <p:sldId id="350" r:id="rId12"/>
    <p:sldId id="333" r:id="rId13"/>
    <p:sldId id="335" r:id="rId14"/>
    <p:sldId id="336" r:id="rId15"/>
    <p:sldId id="337" r:id="rId16"/>
    <p:sldId id="338" r:id="rId17"/>
    <p:sldId id="339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1" r:id="rId28"/>
    <p:sldId id="354" r:id="rId29"/>
    <p:sldId id="355" r:id="rId30"/>
    <p:sldId id="356" r:id="rId31"/>
    <p:sldId id="357" r:id="rId32"/>
    <p:sldId id="358" r:id="rId33"/>
    <p:sldId id="360" r:id="rId34"/>
    <p:sldId id="363" r:id="rId35"/>
    <p:sldId id="364" r:id="rId36"/>
    <p:sldId id="365" r:id="rId37"/>
    <p:sldId id="361" r:id="rId38"/>
    <p:sldId id="362" r:id="rId39"/>
    <p:sldId id="368" r:id="rId40"/>
    <p:sldId id="367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4" r:id="rId65"/>
    <p:sldId id="395" r:id="rId66"/>
    <p:sldId id="396" r:id="rId67"/>
    <p:sldId id="397" r:id="rId68"/>
    <p:sldId id="399" r:id="rId69"/>
    <p:sldId id="398" r:id="rId70"/>
    <p:sldId id="400" r:id="rId71"/>
    <p:sldId id="401" r:id="rId72"/>
    <p:sldId id="402" r:id="rId73"/>
    <p:sldId id="403" r:id="rId74"/>
    <p:sldId id="405" r:id="rId75"/>
  </p:sldIdLst>
  <p:sldSz cx="12192000" cy="6858000"/>
  <p:notesSz cx="6858000" cy="9144000"/>
  <p:embeddedFontLs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Segoe UI" panose="020B0502040204020203" pitchFamily="34" charset="0"/>
      <p:regular r:id="rId82"/>
      <p:bold r:id="rId83"/>
      <p:italic r:id="rId84"/>
      <p:boldItalic r:id="rId85"/>
    </p:embeddedFont>
    <p:embeddedFont>
      <p:font typeface="Segoe UI Light" panose="020B0502040204020203" pitchFamily="34" charset="0"/>
      <p:regular r:id="rId86"/>
    </p:embeddedFont>
  </p:embeddedFontLst>
  <p:custDataLst>
    <p:tags r:id="rId8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orient="horz" pos="3096" userDrawn="1">
          <p15:clr>
            <a:srgbClr val="A4A3A4"/>
          </p15:clr>
        </p15:guide>
        <p15:guide id="3" orient="horz" pos="665" userDrawn="1">
          <p15:clr>
            <a:srgbClr val="A4A3A4"/>
          </p15:clr>
        </p15:guide>
        <p15:guide id="4" orient="horz" pos="732" userDrawn="1">
          <p15:clr>
            <a:srgbClr val="A4A3A4"/>
          </p15:clr>
        </p15:guide>
        <p15:guide id="5" orient="horz" pos="4223" userDrawn="1">
          <p15:clr>
            <a:srgbClr val="A4A3A4"/>
          </p15:clr>
        </p15:guide>
        <p15:guide id="6" orient="horz" pos="4142" userDrawn="1">
          <p15:clr>
            <a:srgbClr val="A4A3A4"/>
          </p15:clr>
        </p15:guide>
        <p15:guide id="7" orient="horz" pos="4090" userDrawn="1">
          <p15:clr>
            <a:srgbClr val="A4A3A4"/>
          </p15:clr>
        </p15:guide>
        <p15:guide id="8" orient="horz" pos="811" userDrawn="1">
          <p15:clr>
            <a:srgbClr val="A4A3A4"/>
          </p15:clr>
        </p15:guide>
        <p15:guide id="9" orient="horz" pos="2424" userDrawn="1">
          <p15:clr>
            <a:srgbClr val="A4A3A4"/>
          </p15:clr>
        </p15:guide>
        <p15:guide id="10" pos="384" userDrawn="1">
          <p15:clr>
            <a:srgbClr val="A4A3A4"/>
          </p15:clr>
        </p15:guide>
        <p15:guide id="11" pos="7297" userDrawn="1">
          <p15:clr>
            <a:srgbClr val="A4A3A4"/>
          </p15:clr>
        </p15:guide>
        <p15:guide id="12" pos="3793" userDrawn="1">
          <p15:clr>
            <a:srgbClr val="A4A3A4"/>
          </p15:clr>
        </p15:guide>
        <p15:guide id="13" pos="3887" userDrawn="1">
          <p15:clr>
            <a:srgbClr val="A4A3A4"/>
          </p15:clr>
        </p15:guide>
        <p15:guide id="14" pos="3841" userDrawn="1">
          <p15:clr>
            <a:srgbClr val="A4A3A4"/>
          </p15:clr>
        </p15:guide>
        <p15:guide id="15" pos="7339" userDrawn="1">
          <p15:clr>
            <a:srgbClr val="A4A3A4"/>
          </p15:clr>
        </p15:guide>
        <p15:guide id="16" pos="2627" userDrawn="1">
          <p15:clr>
            <a:srgbClr val="A4A3A4"/>
          </p15:clr>
        </p15:guide>
        <p15:guide id="17" pos="5053" userDrawn="1">
          <p15:clr>
            <a:srgbClr val="A4A3A4"/>
          </p15:clr>
        </p15:guide>
        <p15:guide id="18" pos="4961" userDrawn="1">
          <p15:clr>
            <a:srgbClr val="A4A3A4"/>
          </p15:clr>
        </p15:guide>
        <p15:guide id="19" pos="2716" userDrawn="1">
          <p15:clr>
            <a:srgbClr val="A4A3A4"/>
          </p15:clr>
        </p15:guide>
        <p15:guide id="20" pos="3751" userDrawn="1">
          <p15:clr>
            <a:srgbClr val="A4A3A4"/>
          </p15:clr>
        </p15:guide>
        <p15:guide id="21" pos="3931" userDrawn="1">
          <p15:clr>
            <a:srgbClr val="A4A3A4"/>
          </p15:clr>
        </p15:guide>
        <p15:guide id="22" pos="2748" userDrawn="1">
          <p15:clr>
            <a:srgbClr val="A4A3A4"/>
          </p15:clr>
        </p15:guide>
        <p15:guide id="23" pos="4932" userDrawn="1">
          <p15:clr>
            <a:srgbClr val="A4A3A4"/>
          </p15:clr>
        </p15:guide>
        <p15:guide id="24" pos="2567" userDrawn="1">
          <p15:clr>
            <a:srgbClr val="A4A3A4"/>
          </p15:clr>
        </p15:guide>
        <p15:guide id="25" pos="51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LO" initials="DLO " lastIdx="2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F21"/>
    <a:srgbClr val="000000"/>
    <a:srgbClr val="F3C42F"/>
    <a:srgbClr val="F2C32E"/>
    <a:srgbClr val="F1D52F"/>
    <a:srgbClr val="4C4A4A"/>
    <a:srgbClr val="323232"/>
    <a:srgbClr val="F5C631"/>
    <a:srgbClr val="595959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 autoAdjust="0"/>
    <p:restoredTop sz="75763" autoAdjust="0"/>
  </p:normalViewPr>
  <p:slideViewPr>
    <p:cSldViewPr snapToGrid="0" snapToObjects="1" showGuides="1">
      <p:cViewPr>
        <p:scale>
          <a:sx n="66" d="100"/>
          <a:sy n="66" d="100"/>
        </p:scale>
        <p:origin x="900" y="-156"/>
      </p:cViewPr>
      <p:guideLst>
        <p:guide orient="horz" pos="2159"/>
        <p:guide orient="horz" pos="3096"/>
        <p:guide orient="horz" pos="665"/>
        <p:guide orient="horz" pos="732"/>
        <p:guide orient="horz" pos="4223"/>
        <p:guide orient="horz" pos="4142"/>
        <p:guide orient="horz" pos="4090"/>
        <p:guide orient="horz" pos="811"/>
        <p:guide orient="horz" pos="2424"/>
        <p:guide pos="384"/>
        <p:guide pos="7297"/>
        <p:guide pos="3793"/>
        <p:guide pos="3887"/>
        <p:guide pos="3841"/>
        <p:guide pos="7339"/>
        <p:guide pos="2627"/>
        <p:guide pos="5053"/>
        <p:guide pos="4961"/>
        <p:guide pos="2716"/>
        <p:guide pos="3751"/>
        <p:guide pos="3931"/>
        <p:guide pos="2748"/>
        <p:guide pos="4932"/>
        <p:guide pos="2567"/>
        <p:guide pos="51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7.fntdata"/><Relationship Id="rId89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font" Target="fonts/font2.fntdata"/><Relationship Id="rId87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5.fntdata"/><Relationship Id="rId90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6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47FC0C-1133-4A81-8B02-F8C6D3476B5A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A1B69D-7426-4265-AECE-F4AAF60B67D0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PLAN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2009E35D-99ED-4D4B-9E75-DC280F712084}" type="parTrans" cxnId="{47EB4461-C2B6-40A7-83AB-D85595EC6711}">
      <dgm:prSet/>
      <dgm:spPr/>
      <dgm:t>
        <a:bodyPr/>
        <a:lstStyle/>
        <a:p>
          <a:endParaRPr lang="en-US" sz="1200" b="1"/>
        </a:p>
      </dgm:t>
    </dgm:pt>
    <dgm:pt modelId="{2BD78094-D201-4566-B8EE-0DA4CF50A4DA}" type="sibTrans" cxnId="{47EB4461-C2B6-40A7-83AB-D85595EC6711}">
      <dgm:prSet/>
      <dgm:spPr>
        <a:solidFill>
          <a:schemeClr val="bg1"/>
        </a:solidFill>
        <a:ln w="28575">
          <a:solidFill>
            <a:schemeClr val="bg1"/>
          </a:solidFill>
        </a:ln>
      </dgm:spPr>
      <dgm:t>
        <a:bodyPr/>
        <a:lstStyle/>
        <a:p>
          <a:endParaRPr lang="en-US" sz="1200" b="1"/>
        </a:p>
      </dgm:t>
    </dgm:pt>
    <dgm:pt modelId="{9F6FB519-ED0F-4A31-B449-45978DFA31F5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ANALYZE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F9C460F9-9637-4BDE-A7A8-0B56AA0CC16D}" type="parTrans" cxnId="{EFEF095B-96E8-4FB7-8F78-2E11F6CEB27E}">
      <dgm:prSet/>
      <dgm:spPr/>
      <dgm:t>
        <a:bodyPr/>
        <a:lstStyle/>
        <a:p>
          <a:endParaRPr lang="en-US" sz="1200" b="1"/>
        </a:p>
      </dgm:t>
    </dgm:pt>
    <dgm:pt modelId="{9C573489-C5C0-461C-85B0-2B8DBE209E81}" type="sibTrans" cxnId="{EFEF095B-96E8-4FB7-8F78-2E11F6CEB27E}">
      <dgm:prSet/>
      <dgm:spPr>
        <a:solidFill>
          <a:schemeClr val="bg1"/>
        </a:solidFill>
        <a:ln w="28575">
          <a:solidFill>
            <a:schemeClr val="bg1"/>
          </a:solidFill>
        </a:ln>
      </dgm:spPr>
      <dgm:t>
        <a:bodyPr/>
        <a:lstStyle/>
        <a:p>
          <a:endParaRPr lang="en-US" sz="1200" b="1"/>
        </a:p>
      </dgm:t>
    </dgm:pt>
    <dgm:pt modelId="{D1A16FD0-4A93-4410-B6A0-E187D79F47C3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TEST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E62D1D67-4BAE-4532-BC35-DA184D587B2D}" type="parTrans" cxnId="{3A6CA366-6299-4EA4-8E81-4C675B16A59E}">
      <dgm:prSet/>
      <dgm:spPr/>
      <dgm:t>
        <a:bodyPr/>
        <a:lstStyle/>
        <a:p>
          <a:endParaRPr lang="en-US" sz="1200" b="1"/>
        </a:p>
      </dgm:t>
    </dgm:pt>
    <dgm:pt modelId="{EA42DC6F-D04B-4E69-BF2D-9EFA3B22269C}" type="sibTrans" cxnId="{3A6CA366-6299-4EA4-8E81-4C675B16A59E}">
      <dgm:prSet/>
      <dgm:spPr>
        <a:solidFill>
          <a:schemeClr val="bg1"/>
        </a:solidFill>
        <a:ln w="28575">
          <a:solidFill>
            <a:schemeClr val="bg1"/>
          </a:solidFill>
        </a:ln>
      </dgm:spPr>
      <dgm:t>
        <a:bodyPr/>
        <a:lstStyle/>
        <a:p>
          <a:endParaRPr lang="en-US" sz="1200" b="1"/>
        </a:p>
      </dgm:t>
    </dgm:pt>
    <dgm:pt modelId="{5CE71296-E1FA-4ADD-B411-B2095DDDB5C9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DEPLOY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B9FB1B42-249E-423E-B6D8-0623C846B265}" type="parTrans" cxnId="{C798CD4A-F614-4003-82C1-28D232145B40}">
      <dgm:prSet/>
      <dgm:spPr/>
      <dgm:t>
        <a:bodyPr/>
        <a:lstStyle/>
        <a:p>
          <a:endParaRPr lang="en-US" sz="1200" b="1"/>
        </a:p>
      </dgm:t>
    </dgm:pt>
    <dgm:pt modelId="{100D0A03-3629-446D-AB2A-8A8A2A2493C3}" type="sibTrans" cxnId="{C798CD4A-F614-4003-82C1-28D232145B40}">
      <dgm:prSet/>
      <dgm:spPr>
        <a:solidFill>
          <a:schemeClr val="bg1"/>
        </a:solidFill>
        <a:ln w="28575">
          <a:solidFill>
            <a:schemeClr val="bg1"/>
          </a:solidFill>
        </a:ln>
      </dgm:spPr>
      <dgm:t>
        <a:bodyPr/>
        <a:lstStyle/>
        <a:p>
          <a:endParaRPr lang="en-US" sz="1200" b="1"/>
        </a:p>
      </dgm:t>
    </dgm:pt>
    <dgm:pt modelId="{AA847F5D-DF8F-4D3C-A8FF-D60AC1E5D23B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OPERATE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E035143B-4C15-45F3-B2D2-E95B6CB2303C}" type="parTrans" cxnId="{B5459463-EA6C-4595-B4C8-66174574D1A2}">
      <dgm:prSet/>
      <dgm:spPr/>
      <dgm:t>
        <a:bodyPr/>
        <a:lstStyle/>
        <a:p>
          <a:endParaRPr lang="en-US" sz="1200" b="1"/>
        </a:p>
      </dgm:t>
    </dgm:pt>
    <dgm:pt modelId="{4A00C1F4-200A-490D-A2A4-3D1E1B449890}" type="sibTrans" cxnId="{B5459463-EA6C-4595-B4C8-66174574D1A2}">
      <dgm:prSet/>
      <dgm:spPr>
        <a:solidFill>
          <a:schemeClr val="bg1"/>
        </a:solidFill>
        <a:ln w="28575">
          <a:solidFill>
            <a:schemeClr val="bg1"/>
          </a:solidFill>
        </a:ln>
      </dgm:spPr>
      <dgm:t>
        <a:bodyPr/>
        <a:lstStyle/>
        <a:p>
          <a:endParaRPr lang="en-US" sz="1200" b="1"/>
        </a:p>
      </dgm:t>
    </dgm:pt>
    <dgm:pt modelId="{D760531F-91AC-4053-80BA-A84AD9BA272E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DESIGN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CBBA8004-422C-4AE8-A2CD-03FC2B30273F}" type="parTrans" cxnId="{534DB6DB-1F49-4E54-82B2-0D73381FE8AC}">
      <dgm:prSet/>
      <dgm:spPr/>
      <dgm:t>
        <a:bodyPr/>
        <a:lstStyle/>
        <a:p>
          <a:endParaRPr lang="en-US" sz="1200" b="1"/>
        </a:p>
      </dgm:t>
    </dgm:pt>
    <dgm:pt modelId="{E9F23E67-529A-488A-869E-D898C70E6D25}" type="sibTrans" cxnId="{534DB6DB-1F49-4E54-82B2-0D73381FE8AC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en-US" sz="1200" b="1"/>
        </a:p>
      </dgm:t>
    </dgm:pt>
    <dgm:pt modelId="{BF862569-D9E4-49E7-B3FD-29695C383967}">
      <dgm:prSet phldrT="[Text]" custT="1"/>
      <dgm:spPr>
        <a:solidFill>
          <a:schemeClr val="tx1">
            <a:lumMod val="85000"/>
            <a:lumOff val="15000"/>
          </a:schemeClr>
        </a:solidFill>
        <a:ln>
          <a:noFill/>
        </a:ln>
      </dgm:spPr>
      <dgm:t>
        <a:bodyPr/>
        <a:lstStyle/>
        <a:p>
          <a:r>
            <a:rPr lang="en-US" sz="1200" b="1" kern="1200" dirty="0" smtClean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BUILD/</a:t>
          </a:r>
        </a:p>
        <a:p>
          <a:r>
            <a:rPr lang="en-US" sz="1200" b="1" kern="1200" dirty="0" smtClean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IMPLEMENT</a:t>
          </a:r>
          <a:endParaRPr lang="en-US" sz="1200" b="1" kern="1200" dirty="0">
            <a:solidFill>
              <a:schemeClr val="bg1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8F9C13F8-B296-4BF3-AAF6-461876F223CD}" type="parTrans" cxnId="{BE42F16A-A320-47F4-A91B-3A637E31BE60}">
      <dgm:prSet/>
      <dgm:spPr/>
      <dgm:t>
        <a:bodyPr/>
        <a:lstStyle/>
        <a:p>
          <a:endParaRPr lang="en-US" sz="1200" b="1"/>
        </a:p>
      </dgm:t>
    </dgm:pt>
    <dgm:pt modelId="{6C53F036-1EF5-43D8-86A1-47D36541A79A}" type="sibTrans" cxnId="{BE42F16A-A320-47F4-A91B-3A637E31BE60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en-US" sz="1200" b="1"/>
        </a:p>
      </dgm:t>
    </dgm:pt>
    <dgm:pt modelId="{984938FD-E636-43B7-A9AC-E4F796115150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SHELF/UPDATE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CDEA19FF-CAD7-4E93-8C72-0DB288CF6CF9}" type="parTrans" cxnId="{BCFC6A9D-714D-4F0F-BF85-CC22BD2EBE69}">
      <dgm:prSet/>
      <dgm:spPr/>
      <dgm:t>
        <a:bodyPr/>
        <a:lstStyle/>
        <a:p>
          <a:endParaRPr lang="en-US" sz="1200" b="1"/>
        </a:p>
      </dgm:t>
    </dgm:pt>
    <dgm:pt modelId="{9DD24EDD-3D54-4B04-98CC-9BA95291585B}" type="sibTrans" cxnId="{BCFC6A9D-714D-4F0F-BF85-CC22BD2EBE69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en-US" sz="1200" b="1"/>
        </a:p>
      </dgm:t>
    </dgm:pt>
    <dgm:pt modelId="{734139D0-C824-4C4D-A26E-A8BE44F34AFC}" type="pres">
      <dgm:prSet presAssocID="{0A47FC0C-1133-4A81-8B02-F8C6D3476B5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45B2F0-3A90-4E1C-B64C-1887A8EEB561}" type="pres">
      <dgm:prSet presAssocID="{55A1B69D-7426-4265-AECE-F4AAF60B67D0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AE5E1E-0750-4A09-A4B9-41C3CF1312BC}" type="pres">
      <dgm:prSet presAssocID="{55A1B69D-7426-4265-AECE-F4AAF60B67D0}" presName="spNode" presStyleCnt="0"/>
      <dgm:spPr/>
    </dgm:pt>
    <dgm:pt modelId="{0CC1CC2C-4DB1-4371-8745-6FE254ECC0E5}" type="pres">
      <dgm:prSet presAssocID="{2BD78094-D201-4566-B8EE-0DA4CF50A4DA}" presName="sibTrans" presStyleLbl="sibTrans1D1" presStyleIdx="0" presStyleCnt="8"/>
      <dgm:spPr/>
      <dgm:t>
        <a:bodyPr/>
        <a:lstStyle/>
        <a:p>
          <a:endParaRPr lang="en-US"/>
        </a:p>
      </dgm:t>
    </dgm:pt>
    <dgm:pt modelId="{FE5A7E48-6105-4BF9-B6D1-C13AB3E2F4B1}" type="pres">
      <dgm:prSet presAssocID="{9F6FB519-ED0F-4A31-B449-45978DFA31F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0C7D1-A84C-47D3-B276-AB3E5F955FFD}" type="pres">
      <dgm:prSet presAssocID="{9F6FB519-ED0F-4A31-B449-45978DFA31F5}" presName="spNode" presStyleCnt="0"/>
      <dgm:spPr/>
    </dgm:pt>
    <dgm:pt modelId="{B26F78D2-5982-4855-AE08-6EB13726947F}" type="pres">
      <dgm:prSet presAssocID="{9C573489-C5C0-461C-85B0-2B8DBE209E81}" presName="sibTrans" presStyleLbl="sibTrans1D1" presStyleIdx="1" presStyleCnt="8"/>
      <dgm:spPr/>
      <dgm:t>
        <a:bodyPr/>
        <a:lstStyle/>
        <a:p>
          <a:endParaRPr lang="en-US"/>
        </a:p>
      </dgm:t>
    </dgm:pt>
    <dgm:pt modelId="{6AAE6003-9C6E-4801-BBEB-44E78C61ADCF}" type="pres">
      <dgm:prSet presAssocID="{D760531F-91AC-4053-80BA-A84AD9BA272E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1CA01-8C22-4479-AEFB-DA8CA9A74EE9}" type="pres">
      <dgm:prSet presAssocID="{D760531F-91AC-4053-80BA-A84AD9BA272E}" presName="spNode" presStyleCnt="0"/>
      <dgm:spPr/>
    </dgm:pt>
    <dgm:pt modelId="{B0B5BD73-17FE-4356-8AA9-F5407D937C7E}" type="pres">
      <dgm:prSet presAssocID="{E9F23E67-529A-488A-869E-D898C70E6D25}" presName="sibTrans" presStyleLbl="sibTrans1D1" presStyleIdx="2" presStyleCnt="8"/>
      <dgm:spPr/>
      <dgm:t>
        <a:bodyPr/>
        <a:lstStyle/>
        <a:p>
          <a:endParaRPr lang="en-US"/>
        </a:p>
      </dgm:t>
    </dgm:pt>
    <dgm:pt modelId="{05B6A578-189A-4003-B7B3-3F3056EFAC4F}" type="pres">
      <dgm:prSet presAssocID="{BF862569-D9E4-49E7-B3FD-29695C383967}" presName="node" presStyleLbl="node1" presStyleIdx="3" presStyleCnt="8" custScaleX="1464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BC1DB-E6B8-4173-80FF-5D8BC0C63C01}" type="pres">
      <dgm:prSet presAssocID="{BF862569-D9E4-49E7-B3FD-29695C383967}" presName="spNode" presStyleCnt="0"/>
      <dgm:spPr/>
    </dgm:pt>
    <dgm:pt modelId="{696980B2-8836-409F-B65E-29CD51B05ABC}" type="pres">
      <dgm:prSet presAssocID="{6C53F036-1EF5-43D8-86A1-47D36541A79A}" presName="sibTrans" presStyleLbl="sibTrans1D1" presStyleIdx="3" presStyleCnt="8"/>
      <dgm:spPr/>
      <dgm:t>
        <a:bodyPr/>
        <a:lstStyle/>
        <a:p>
          <a:endParaRPr lang="en-US"/>
        </a:p>
      </dgm:t>
    </dgm:pt>
    <dgm:pt modelId="{A778CE37-88A5-4532-BF93-2AF3FD74DC86}" type="pres">
      <dgm:prSet presAssocID="{D1A16FD0-4A93-4410-B6A0-E187D79F47C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4BDB74-90D1-453C-9CB4-2F80531075B5}" type="pres">
      <dgm:prSet presAssocID="{D1A16FD0-4A93-4410-B6A0-E187D79F47C3}" presName="spNode" presStyleCnt="0"/>
      <dgm:spPr/>
    </dgm:pt>
    <dgm:pt modelId="{DDA11EFB-13C6-457F-A1D7-22537786DC9B}" type="pres">
      <dgm:prSet presAssocID="{EA42DC6F-D04B-4E69-BF2D-9EFA3B22269C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1D795AD-F18F-4DA8-A5C5-C624F9A426C5}" type="pres">
      <dgm:prSet presAssocID="{5CE71296-E1FA-4ADD-B411-B2095DDDB5C9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21036-BD24-471F-87B4-0D7DF2B11021}" type="pres">
      <dgm:prSet presAssocID="{5CE71296-E1FA-4ADD-B411-B2095DDDB5C9}" presName="spNode" presStyleCnt="0"/>
      <dgm:spPr/>
    </dgm:pt>
    <dgm:pt modelId="{6F1C4C23-B671-430D-926B-2140C2C24065}" type="pres">
      <dgm:prSet presAssocID="{100D0A03-3629-446D-AB2A-8A8A2A2493C3}" presName="sibTrans" presStyleLbl="sibTrans1D1" presStyleIdx="5" presStyleCnt="8"/>
      <dgm:spPr/>
      <dgm:t>
        <a:bodyPr/>
        <a:lstStyle/>
        <a:p>
          <a:endParaRPr lang="en-US"/>
        </a:p>
      </dgm:t>
    </dgm:pt>
    <dgm:pt modelId="{D04D9D96-DC6F-4B2B-8BE2-B2B64D1CFB42}" type="pres">
      <dgm:prSet presAssocID="{AA847F5D-DF8F-4D3C-A8FF-D60AC1E5D23B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F80E0-A142-4DD8-A523-57B767C0937B}" type="pres">
      <dgm:prSet presAssocID="{AA847F5D-DF8F-4D3C-A8FF-D60AC1E5D23B}" presName="spNode" presStyleCnt="0"/>
      <dgm:spPr/>
    </dgm:pt>
    <dgm:pt modelId="{3E619602-DCB7-4539-A26E-E4D7CD2F1093}" type="pres">
      <dgm:prSet presAssocID="{4A00C1F4-200A-490D-A2A4-3D1E1B449890}" presName="sibTrans" presStyleLbl="sibTrans1D1" presStyleIdx="6" presStyleCnt="8"/>
      <dgm:spPr/>
      <dgm:t>
        <a:bodyPr/>
        <a:lstStyle/>
        <a:p>
          <a:endParaRPr lang="en-US"/>
        </a:p>
      </dgm:t>
    </dgm:pt>
    <dgm:pt modelId="{AC561723-8E17-4F45-8C88-141C5AC12BA1}" type="pres">
      <dgm:prSet presAssocID="{984938FD-E636-43B7-A9AC-E4F796115150}" presName="node" presStyleLbl="node1" presStyleIdx="7" presStyleCnt="8" custScaleX="164682" custRadScaleRad="101002" custRadScaleInc="-255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45CDB-5264-43AD-BC0D-2724E8A43D9B}" type="pres">
      <dgm:prSet presAssocID="{984938FD-E636-43B7-A9AC-E4F796115150}" presName="spNode" presStyleCnt="0"/>
      <dgm:spPr/>
    </dgm:pt>
    <dgm:pt modelId="{72668AA3-C18E-466E-B9D6-206ACA687617}" type="pres">
      <dgm:prSet presAssocID="{9DD24EDD-3D54-4B04-98CC-9BA95291585B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29E9E39-FFCD-4315-8F06-1FFCC29758B8}" type="presOf" srcId="{2BD78094-D201-4566-B8EE-0DA4CF50A4DA}" destId="{0CC1CC2C-4DB1-4371-8745-6FE254ECC0E5}" srcOrd="0" destOrd="0" presId="urn:microsoft.com/office/officeart/2005/8/layout/cycle6"/>
    <dgm:cxn modelId="{0632995F-E577-4896-A5B7-7091C17FF774}" type="presOf" srcId="{5CE71296-E1FA-4ADD-B411-B2095DDDB5C9}" destId="{21D795AD-F18F-4DA8-A5C5-C624F9A426C5}" srcOrd="0" destOrd="0" presId="urn:microsoft.com/office/officeart/2005/8/layout/cycle6"/>
    <dgm:cxn modelId="{5D37C3BE-7D83-4875-8C92-C3C393FC0F80}" type="presOf" srcId="{0A47FC0C-1133-4A81-8B02-F8C6D3476B5A}" destId="{734139D0-C824-4C4D-A26E-A8BE44F34AFC}" srcOrd="0" destOrd="0" presId="urn:microsoft.com/office/officeart/2005/8/layout/cycle6"/>
    <dgm:cxn modelId="{EFEF095B-96E8-4FB7-8F78-2E11F6CEB27E}" srcId="{0A47FC0C-1133-4A81-8B02-F8C6D3476B5A}" destId="{9F6FB519-ED0F-4A31-B449-45978DFA31F5}" srcOrd="1" destOrd="0" parTransId="{F9C460F9-9637-4BDE-A7A8-0B56AA0CC16D}" sibTransId="{9C573489-C5C0-461C-85B0-2B8DBE209E81}"/>
    <dgm:cxn modelId="{3A6CA366-6299-4EA4-8E81-4C675B16A59E}" srcId="{0A47FC0C-1133-4A81-8B02-F8C6D3476B5A}" destId="{D1A16FD0-4A93-4410-B6A0-E187D79F47C3}" srcOrd="4" destOrd="0" parTransId="{E62D1D67-4BAE-4532-BC35-DA184D587B2D}" sibTransId="{EA42DC6F-D04B-4E69-BF2D-9EFA3B22269C}"/>
    <dgm:cxn modelId="{0046833D-9665-427A-A198-4C4E677DA0EC}" type="presOf" srcId="{E9F23E67-529A-488A-869E-D898C70E6D25}" destId="{B0B5BD73-17FE-4356-8AA9-F5407D937C7E}" srcOrd="0" destOrd="0" presId="urn:microsoft.com/office/officeart/2005/8/layout/cycle6"/>
    <dgm:cxn modelId="{C798CD4A-F614-4003-82C1-28D232145B40}" srcId="{0A47FC0C-1133-4A81-8B02-F8C6D3476B5A}" destId="{5CE71296-E1FA-4ADD-B411-B2095DDDB5C9}" srcOrd="5" destOrd="0" parTransId="{B9FB1B42-249E-423E-B6D8-0623C846B265}" sibTransId="{100D0A03-3629-446D-AB2A-8A8A2A2493C3}"/>
    <dgm:cxn modelId="{4B85756C-5446-4291-AA70-7BDBFBB9A91E}" type="presOf" srcId="{9DD24EDD-3D54-4B04-98CC-9BA95291585B}" destId="{72668AA3-C18E-466E-B9D6-206ACA687617}" srcOrd="0" destOrd="0" presId="urn:microsoft.com/office/officeart/2005/8/layout/cycle6"/>
    <dgm:cxn modelId="{C876A1AE-A752-480D-9C99-0E1CB64BE811}" type="presOf" srcId="{55A1B69D-7426-4265-AECE-F4AAF60B67D0}" destId="{AD45B2F0-3A90-4E1C-B64C-1887A8EEB561}" srcOrd="0" destOrd="0" presId="urn:microsoft.com/office/officeart/2005/8/layout/cycle6"/>
    <dgm:cxn modelId="{534DB6DB-1F49-4E54-82B2-0D73381FE8AC}" srcId="{0A47FC0C-1133-4A81-8B02-F8C6D3476B5A}" destId="{D760531F-91AC-4053-80BA-A84AD9BA272E}" srcOrd="2" destOrd="0" parTransId="{CBBA8004-422C-4AE8-A2CD-03FC2B30273F}" sibTransId="{E9F23E67-529A-488A-869E-D898C70E6D25}"/>
    <dgm:cxn modelId="{597A9A58-394B-4400-A45E-1EA117681E34}" type="presOf" srcId="{AA847F5D-DF8F-4D3C-A8FF-D60AC1E5D23B}" destId="{D04D9D96-DC6F-4B2B-8BE2-B2B64D1CFB42}" srcOrd="0" destOrd="0" presId="urn:microsoft.com/office/officeart/2005/8/layout/cycle6"/>
    <dgm:cxn modelId="{20A58E5D-C627-4E44-84D3-85D91D1B2358}" type="presOf" srcId="{9F6FB519-ED0F-4A31-B449-45978DFA31F5}" destId="{FE5A7E48-6105-4BF9-B6D1-C13AB3E2F4B1}" srcOrd="0" destOrd="0" presId="urn:microsoft.com/office/officeart/2005/8/layout/cycle6"/>
    <dgm:cxn modelId="{021BC635-600B-4F63-B85A-E00A2D5D904B}" type="presOf" srcId="{D1A16FD0-4A93-4410-B6A0-E187D79F47C3}" destId="{A778CE37-88A5-4532-BF93-2AF3FD74DC86}" srcOrd="0" destOrd="0" presId="urn:microsoft.com/office/officeart/2005/8/layout/cycle6"/>
    <dgm:cxn modelId="{BE42F16A-A320-47F4-A91B-3A637E31BE60}" srcId="{0A47FC0C-1133-4A81-8B02-F8C6D3476B5A}" destId="{BF862569-D9E4-49E7-B3FD-29695C383967}" srcOrd="3" destOrd="0" parTransId="{8F9C13F8-B296-4BF3-AAF6-461876F223CD}" sibTransId="{6C53F036-1EF5-43D8-86A1-47D36541A79A}"/>
    <dgm:cxn modelId="{47EB4461-C2B6-40A7-83AB-D85595EC6711}" srcId="{0A47FC0C-1133-4A81-8B02-F8C6D3476B5A}" destId="{55A1B69D-7426-4265-AECE-F4AAF60B67D0}" srcOrd="0" destOrd="0" parTransId="{2009E35D-99ED-4D4B-9E75-DC280F712084}" sibTransId="{2BD78094-D201-4566-B8EE-0DA4CF50A4DA}"/>
    <dgm:cxn modelId="{0165AAF5-1B09-47E7-9210-1F439CE70E96}" type="presOf" srcId="{D760531F-91AC-4053-80BA-A84AD9BA272E}" destId="{6AAE6003-9C6E-4801-BBEB-44E78C61ADCF}" srcOrd="0" destOrd="0" presId="urn:microsoft.com/office/officeart/2005/8/layout/cycle6"/>
    <dgm:cxn modelId="{BCFC6A9D-714D-4F0F-BF85-CC22BD2EBE69}" srcId="{0A47FC0C-1133-4A81-8B02-F8C6D3476B5A}" destId="{984938FD-E636-43B7-A9AC-E4F796115150}" srcOrd="7" destOrd="0" parTransId="{CDEA19FF-CAD7-4E93-8C72-0DB288CF6CF9}" sibTransId="{9DD24EDD-3D54-4B04-98CC-9BA95291585B}"/>
    <dgm:cxn modelId="{1B4A50D8-693E-4781-B59B-E6A30090C435}" type="presOf" srcId="{9C573489-C5C0-461C-85B0-2B8DBE209E81}" destId="{B26F78D2-5982-4855-AE08-6EB13726947F}" srcOrd="0" destOrd="0" presId="urn:microsoft.com/office/officeart/2005/8/layout/cycle6"/>
    <dgm:cxn modelId="{B5459463-EA6C-4595-B4C8-66174574D1A2}" srcId="{0A47FC0C-1133-4A81-8B02-F8C6D3476B5A}" destId="{AA847F5D-DF8F-4D3C-A8FF-D60AC1E5D23B}" srcOrd="6" destOrd="0" parTransId="{E035143B-4C15-45F3-B2D2-E95B6CB2303C}" sibTransId="{4A00C1F4-200A-490D-A2A4-3D1E1B449890}"/>
    <dgm:cxn modelId="{680AB082-E0EC-4859-AB57-F165537925C6}" type="presOf" srcId="{EA42DC6F-D04B-4E69-BF2D-9EFA3B22269C}" destId="{DDA11EFB-13C6-457F-A1D7-22537786DC9B}" srcOrd="0" destOrd="0" presId="urn:microsoft.com/office/officeart/2005/8/layout/cycle6"/>
    <dgm:cxn modelId="{1E47666F-AB39-4EE2-9E7F-88E80D190B7A}" type="presOf" srcId="{BF862569-D9E4-49E7-B3FD-29695C383967}" destId="{05B6A578-189A-4003-B7B3-3F3056EFAC4F}" srcOrd="0" destOrd="0" presId="urn:microsoft.com/office/officeart/2005/8/layout/cycle6"/>
    <dgm:cxn modelId="{07997AC6-093E-48A4-A04C-62E38A41CA05}" type="presOf" srcId="{4A00C1F4-200A-490D-A2A4-3D1E1B449890}" destId="{3E619602-DCB7-4539-A26E-E4D7CD2F1093}" srcOrd="0" destOrd="0" presId="urn:microsoft.com/office/officeart/2005/8/layout/cycle6"/>
    <dgm:cxn modelId="{B03381CC-E12A-4495-A69B-C00165F1FE53}" type="presOf" srcId="{6C53F036-1EF5-43D8-86A1-47D36541A79A}" destId="{696980B2-8836-409F-B65E-29CD51B05ABC}" srcOrd="0" destOrd="0" presId="urn:microsoft.com/office/officeart/2005/8/layout/cycle6"/>
    <dgm:cxn modelId="{CDD6D82C-D021-4824-A0FF-43D969B19B62}" type="presOf" srcId="{984938FD-E636-43B7-A9AC-E4F796115150}" destId="{AC561723-8E17-4F45-8C88-141C5AC12BA1}" srcOrd="0" destOrd="0" presId="urn:microsoft.com/office/officeart/2005/8/layout/cycle6"/>
    <dgm:cxn modelId="{EA3EC395-E81B-40EB-A737-3B359C0365FB}" type="presOf" srcId="{100D0A03-3629-446D-AB2A-8A8A2A2493C3}" destId="{6F1C4C23-B671-430D-926B-2140C2C24065}" srcOrd="0" destOrd="0" presId="urn:microsoft.com/office/officeart/2005/8/layout/cycle6"/>
    <dgm:cxn modelId="{D7A2E249-ADBD-411C-97E2-6818C3BAB961}" type="presParOf" srcId="{734139D0-C824-4C4D-A26E-A8BE44F34AFC}" destId="{AD45B2F0-3A90-4E1C-B64C-1887A8EEB561}" srcOrd="0" destOrd="0" presId="urn:microsoft.com/office/officeart/2005/8/layout/cycle6"/>
    <dgm:cxn modelId="{ACB11751-9056-4D9D-AD2B-550E3220D534}" type="presParOf" srcId="{734139D0-C824-4C4D-A26E-A8BE44F34AFC}" destId="{5EAE5E1E-0750-4A09-A4B9-41C3CF1312BC}" srcOrd="1" destOrd="0" presId="urn:microsoft.com/office/officeart/2005/8/layout/cycle6"/>
    <dgm:cxn modelId="{D6C07A03-DD6E-466C-8900-A8D86B8DFEF3}" type="presParOf" srcId="{734139D0-C824-4C4D-A26E-A8BE44F34AFC}" destId="{0CC1CC2C-4DB1-4371-8745-6FE254ECC0E5}" srcOrd="2" destOrd="0" presId="urn:microsoft.com/office/officeart/2005/8/layout/cycle6"/>
    <dgm:cxn modelId="{0EE0A667-3118-472F-A637-E5433923B874}" type="presParOf" srcId="{734139D0-C824-4C4D-A26E-A8BE44F34AFC}" destId="{FE5A7E48-6105-4BF9-B6D1-C13AB3E2F4B1}" srcOrd="3" destOrd="0" presId="urn:microsoft.com/office/officeart/2005/8/layout/cycle6"/>
    <dgm:cxn modelId="{042D1828-30C7-47F6-8743-D10328C25E90}" type="presParOf" srcId="{734139D0-C824-4C4D-A26E-A8BE44F34AFC}" destId="{66F0C7D1-A84C-47D3-B276-AB3E5F955FFD}" srcOrd="4" destOrd="0" presId="urn:microsoft.com/office/officeart/2005/8/layout/cycle6"/>
    <dgm:cxn modelId="{C8C724AA-7A9D-4BAF-A581-DEE0A9257EE7}" type="presParOf" srcId="{734139D0-C824-4C4D-A26E-A8BE44F34AFC}" destId="{B26F78D2-5982-4855-AE08-6EB13726947F}" srcOrd="5" destOrd="0" presId="urn:microsoft.com/office/officeart/2005/8/layout/cycle6"/>
    <dgm:cxn modelId="{C2BC9C75-F3AD-4E23-B574-8A18EDF10119}" type="presParOf" srcId="{734139D0-C824-4C4D-A26E-A8BE44F34AFC}" destId="{6AAE6003-9C6E-4801-BBEB-44E78C61ADCF}" srcOrd="6" destOrd="0" presId="urn:microsoft.com/office/officeart/2005/8/layout/cycle6"/>
    <dgm:cxn modelId="{F6C59038-D3C6-4992-AA61-5A67B0EEE731}" type="presParOf" srcId="{734139D0-C824-4C4D-A26E-A8BE44F34AFC}" destId="{B031CA01-8C22-4479-AEFB-DA8CA9A74EE9}" srcOrd="7" destOrd="0" presId="urn:microsoft.com/office/officeart/2005/8/layout/cycle6"/>
    <dgm:cxn modelId="{EDE8D492-831E-4CE8-97E3-E1C58BC6BB0E}" type="presParOf" srcId="{734139D0-C824-4C4D-A26E-A8BE44F34AFC}" destId="{B0B5BD73-17FE-4356-8AA9-F5407D937C7E}" srcOrd="8" destOrd="0" presId="urn:microsoft.com/office/officeart/2005/8/layout/cycle6"/>
    <dgm:cxn modelId="{C0EEA9C7-3B00-4BD3-B2A4-1B3879C67D34}" type="presParOf" srcId="{734139D0-C824-4C4D-A26E-A8BE44F34AFC}" destId="{05B6A578-189A-4003-B7B3-3F3056EFAC4F}" srcOrd="9" destOrd="0" presId="urn:microsoft.com/office/officeart/2005/8/layout/cycle6"/>
    <dgm:cxn modelId="{7F3EE1E7-1DDC-43D8-B99A-1E7CDAEE84A2}" type="presParOf" srcId="{734139D0-C824-4C4D-A26E-A8BE44F34AFC}" destId="{FDCBC1DB-E6B8-4173-80FF-5D8BC0C63C01}" srcOrd="10" destOrd="0" presId="urn:microsoft.com/office/officeart/2005/8/layout/cycle6"/>
    <dgm:cxn modelId="{E46A4189-82E9-4FD1-94E0-6C9FB04CA182}" type="presParOf" srcId="{734139D0-C824-4C4D-A26E-A8BE44F34AFC}" destId="{696980B2-8836-409F-B65E-29CD51B05ABC}" srcOrd="11" destOrd="0" presId="urn:microsoft.com/office/officeart/2005/8/layout/cycle6"/>
    <dgm:cxn modelId="{B0683B68-2A31-426A-A02A-5B5306BC1096}" type="presParOf" srcId="{734139D0-C824-4C4D-A26E-A8BE44F34AFC}" destId="{A778CE37-88A5-4532-BF93-2AF3FD74DC86}" srcOrd="12" destOrd="0" presId="urn:microsoft.com/office/officeart/2005/8/layout/cycle6"/>
    <dgm:cxn modelId="{D8F3A5D3-3D0A-4646-BCAD-4183F0A2B7FF}" type="presParOf" srcId="{734139D0-C824-4C4D-A26E-A8BE44F34AFC}" destId="{B84BDB74-90D1-453C-9CB4-2F80531075B5}" srcOrd="13" destOrd="0" presId="urn:microsoft.com/office/officeart/2005/8/layout/cycle6"/>
    <dgm:cxn modelId="{E05E6C59-7EA3-4401-9B77-A37FB7F4BA7B}" type="presParOf" srcId="{734139D0-C824-4C4D-A26E-A8BE44F34AFC}" destId="{DDA11EFB-13C6-457F-A1D7-22537786DC9B}" srcOrd="14" destOrd="0" presId="urn:microsoft.com/office/officeart/2005/8/layout/cycle6"/>
    <dgm:cxn modelId="{641BF8C0-2432-4863-A8A3-C30DE63A6AEE}" type="presParOf" srcId="{734139D0-C824-4C4D-A26E-A8BE44F34AFC}" destId="{21D795AD-F18F-4DA8-A5C5-C624F9A426C5}" srcOrd="15" destOrd="0" presId="urn:microsoft.com/office/officeart/2005/8/layout/cycle6"/>
    <dgm:cxn modelId="{2D50D30E-7068-4A93-B7DD-C08FE17A9DFB}" type="presParOf" srcId="{734139D0-C824-4C4D-A26E-A8BE44F34AFC}" destId="{14C21036-BD24-471F-87B4-0D7DF2B11021}" srcOrd="16" destOrd="0" presId="urn:microsoft.com/office/officeart/2005/8/layout/cycle6"/>
    <dgm:cxn modelId="{43DE6930-0492-4687-A013-F7CA11D5D332}" type="presParOf" srcId="{734139D0-C824-4C4D-A26E-A8BE44F34AFC}" destId="{6F1C4C23-B671-430D-926B-2140C2C24065}" srcOrd="17" destOrd="0" presId="urn:microsoft.com/office/officeart/2005/8/layout/cycle6"/>
    <dgm:cxn modelId="{5F2574D1-3EF0-489A-9836-BCF6118A7025}" type="presParOf" srcId="{734139D0-C824-4C4D-A26E-A8BE44F34AFC}" destId="{D04D9D96-DC6F-4B2B-8BE2-B2B64D1CFB42}" srcOrd="18" destOrd="0" presId="urn:microsoft.com/office/officeart/2005/8/layout/cycle6"/>
    <dgm:cxn modelId="{AED9DE46-E8BA-43DF-A36A-3DEA28FA9CC0}" type="presParOf" srcId="{734139D0-C824-4C4D-A26E-A8BE44F34AFC}" destId="{E0FF80E0-A142-4DD8-A523-57B767C0937B}" srcOrd="19" destOrd="0" presId="urn:microsoft.com/office/officeart/2005/8/layout/cycle6"/>
    <dgm:cxn modelId="{141264C0-637A-4D3A-B83D-7B2CEE21030A}" type="presParOf" srcId="{734139D0-C824-4C4D-A26E-A8BE44F34AFC}" destId="{3E619602-DCB7-4539-A26E-E4D7CD2F1093}" srcOrd="20" destOrd="0" presId="urn:microsoft.com/office/officeart/2005/8/layout/cycle6"/>
    <dgm:cxn modelId="{EC201CAC-55CD-4CD2-8206-35E5452C4DD0}" type="presParOf" srcId="{734139D0-C824-4C4D-A26E-A8BE44F34AFC}" destId="{AC561723-8E17-4F45-8C88-141C5AC12BA1}" srcOrd="21" destOrd="0" presId="urn:microsoft.com/office/officeart/2005/8/layout/cycle6"/>
    <dgm:cxn modelId="{5686C08E-C5E7-4149-842C-96DFC136067C}" type="presParOf" srcId="{734139D0-C824-4C4D-A26E-A8BE44F34AFC}" destId="{97645CDB-5264-43AD-BC0D-2724E8A43D9B}" srcOrd="22" destOrd="0" presId="urn:microsoft.com/office/officeart/2005/8/layout/cycle6"/>
    <dgm:cxn modelId="{79737B67-D699-470E-BF62-DCC3FD5998F8}" type="presParOf" srcId="{734139D0-C824-4C4D-A26E-A8BE44F34AFC}" destId="{72668AA3-C18E-466E-B9D6-206ACA687617}" srcOrd="23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5B2F0-3A90-4E1C-B64C-1887A8EEB561}">
      <dsp:nvSpPr>
        <dsp:cNvPr id="0" name=""/>
        <dsp:cNvSpPr/>
      </dsp:nvSpPr>
      <dsp:spPr>
        <a:xfrm>
          <a:off x="2991326" y="1346"/>
          <a:ext cx="877634" cy="570462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PLAN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019174" y="29194"/>
        <a:ext cx="821938" cy="514766"/>
      </dsp:txXfrm>
    </dsp:sp>
    <dsp:sp modelId="{0CC1CC2C-4DB1-4371-8745-6FE254ECC0E5}">
      <dsp:nvSpPr>
        <dsp:cNvPr id="0" name=""/>
        <dsp:cNvSpPr/>
      </dsp:nvSpPr>
      <dsp:spPr>
        <a:xfrm>
          <a:off x="1450747" y="286577"/>
          <a:ext cx="3958792" cy="3958792"/>
        </a:xfrm>
        <a:custGeom>
          <a:avLst/>
          <a:gdLst/>
          <a:ahLst/>
          <a:cxnLst/>
          <a:rect l="0" t="0" r="0" b="0"/>
          <a:pathLst>
            <a:path>
              <a:moveTo>
                <a:pt x="2424532" y="50701"/>
              </a:moveTo>
              <a:arcTo wR="1979396" hR="1979396" stAng="16979766" swAng="1108386"/>
            </a:path>
          </a:pathLst>
        </a:custGeom>
        <a:noFill/>
        <a:ln w="2857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A7E48-6105-4BF9-B6D1-C13AB3E2F4B1}">
      <dsp:nvSpPr>
        <dsp:cNvPr id="0" name=""/>
        <dsp:cNvSpPr/>
      </dsp:nvSpPr>
      <dsp:spPr>
        <a:xfrm>
          <a:off x="4390970" y="581098"/>
          <a:ext cx="877634" cy="570462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ANALYZE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418818" y="608946"/>
        <a:ext cx="821938" cy="514766"/>
      </dsp:txXfrm>
    </dsp:sp>
    <dsp:sp modelId="{B26F78D2-5982-4855-AE08-6EB13726947F}">
      <dsp:nvSpPr>
        <dsp:cNvPr id="0" name=""/>
        <dsp:cNvSpPr/>
      </dsp:nvSpPr>
      <dsp:spPr>
        <a:xfrm>
          <a:off x="1450747" y="286577"/>
          <a:ext cx="3958792" cy="3958792"/>
        </a:xfrm>
        <a:custGeom>
          <a:avLst/>
          <a:gdLst/>
          <a:ahLst/>
          <a:cxnLst/>
          <a:rect l="0" t="0" r="0" b="0"/>
          <a:pathLst>
            <a:path>
              <a:moveTo>
                <a:pt x="3620266" y="872348"/>
              </a:moveTo>
              <a:arcTo wR="1979396" hR="1979396" stAng="19559615" swAng="1527821"/>
            </a:path>
          </a:pathLst>
        </a:custGeom>
        <a:noFill/>
        <a:ln w="2857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E6003-9C6E-4801-BBEB-44E78C61ADCF}">
      <dsp:nvSpPr>
        <dsp:cNvPr id="0" name=""/>
        <dsp:cNvSpPr/>
      </dsp:nvSpPr>
      <dsp:spPr>
        <a:xfrm>
          <a:off x="4970722" y="1980742"/>
          <a:ext cx="877634" cy="570462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DESIGN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998570" y="2008590"/>
        <a:ext cx="821938" cy="514766"/>
      </dsp:txXfrm>
    </dsp:sp>
    <dsp:sp modelId="{B0B5BD73-17FE-4356-8AA9-F5407D937C7E}">
      <dsp:nvSpPr>
        <dsp:cNvPr id="0" name=""/>
        <dsp:cNvSpPr/>
      </dsp:nvSpPr>
      <dsp:spPr>
        <a:xfrm>
          <a:off x="1450747" y="286577"/>
          <a:ext cx="3958792" cy="3958792"/>
        </a:xfrm>
        <a:custGeom>
          <a:avLst/>
          <a:gdLst/>
          <a:ahLst/>
          <a:cxnLst/>
          <a:rect l="0" t="0" r="0" b="0"/>
          <a:pathLst>
            <a:path>
              <a:moveTo>
                <a:pt x="3936831" y="2273429"/>
              </a:moveTo>
              <a:arcTo wR="1979396" hR="1979396" stAng="512564" swAng="1527821"/>
            </a:path>
          </a:pathLst>
        </a:custGeom>
        <a:noFill/>
        <a:ln w="2857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6A578-189A-4003-B7B3-3F3056EFAC4F}">
      <dsp:nvSpPr>
        <dsp:cNvPr id="0" name=""/>
        <dsp:cNvSpPr/>
      </dsp:nvSpPr>
      <dsp:spPr>
        <a:xfrm>
          <a:off x="4187021" y="3380387"/>
          <a:ext cx="1285532" cy="570462"/>
        </a:xfrm>
        <a:prstGeom prst="roundRect">
          <a:avLst/>
        </a:prstGeom>
        <a:solidFill>
          <a:schemeClr val="tx1">
            <a:lumMod val="85000"/>
            <a:lumOff val="1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BUILD/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IMPLEMENT</a:t>
          </a:r>
          <a:endParaRPr lang="en-US" sz="1200" b="1" kern="1200" dirty="0">
            <a:solidFill>
              <a:schemeClr val="bg1"/>
            </a:soli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214869" y="3408235"/>
        <a:ext cx="1229836" cy="514766"/>
      </dsp:txXfrm>
    </dsp:sp>
    <dsp:sp modelId="{696980B2-8836-409F-B65E-29CD51B05ABC}">
      <dsp:nvSpPr>
        <dsp:cNvPr id="0" name=""/>
        <dsp:cNvSpPr/>
      </dsp:nvSpPr>
      <dsp:spPr>
        <a:xfrm>
          <a:off x="1450747" y="286577"/>
          <a:ext cx="3958792" cy="3958792"/>
        </a:xfrm>
        <a:custGeom>
          <a:avLst/>
          <a:gdLst/>
          <a:ahLst/>
          <a:cxnLst/>
          <a:rect l="0" t="0" r="0" b="0"/>
          <a:pathLst>
            <a:path>
              <a:moveTo>
                <a:pt x="3012720" y="3667665"/>
              </a:moveTo>
              <a:arcTo wR="1979396" hR="1979396" stAng="3511849" swAng="1108386"/>
            </a:path>
          </a:pathLst>
        </a:custGeom>
        <a:noFill/>
        <a:ln w="2857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8CE37-88A5-4532-BF93-2AF3FD74DC86}">
      <dsp:nvSpPr>
        <dsp:cNvPr id="0" name=""/>
        <dsp:cNvSpPr/>
      </dsp:nvSpPr>
      <dsp:spPr>
        <a:xfrm>
          <a:off x="2991326" y="3960139"/>
          <a:ext cx="877634" cy="570462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TEST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019174" y="3987987"/>
        <a:ext cx="821938" cy="514766"/>
      </dsp:txXfrm>
    </dsp:sp>
    <dsp:sp modelId="{DDA11EFB-13C6-457F-A1D7-22537786DC9B}">
      <dsp:nvSpPr>
        <dsp:cNvPr id="0" name=""/>
        <dsp:cNvSpPr/>
      </dsp:nvSpPr>
      <dsp:spPr>
        <a:xfrm>
          <a:off x="1450747" y="286577"/>
          <a:ext cx="3958792" cy="3958792"/>
        </a:xfrm>
        <a:custGeom>
          <a:avLst/>
          <a:gdLst/>
          <a:ahLst/>
          <a:cxnLst/>
          <a:rect l="0" t="0" r="0" b="0"/>
          <a:pathLst>
            <a:path>
              <a:moveTo>
                <a:pt x="1534260" y="3908091"/>
              </a:moveTo>
              <a:arcTo wR="1979396" hR="1979396" stAng="6179766" swAng="1108386"/>
            </a:path>
          </a:pathLst>
        </a:custGeom>
        <a:noFill/>
        <a:ln w="2857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795AD-F18F-4DA8-A5C5-C624F9A426C5}">
      <dsp:nvSpPr>
        <dsp:cNvPr id="0" name=""/>
        <dsp:cNvSpPr/>
      </dsp:nvSpPr>
      <dsp:spPr>
        <a:xfrm>
          <a:off x="1591681" y="3380387"/>
          <a:ext cx="877634" cy="570462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DEPLOY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619529" y="3408235"/>
        <a:ext cx="821938" cy="514766"/>
      </dsp:txXfrm>
    </dsp:sp>
    <dsp:sp modelId="{6F1C4C23-B671-430D-926B-2140C2C24065}">
      <dsp:nvSpPr>
        <dsp:cNvPr id="0" name=""/>
        <dsp:cNvSpPr/>
      </dsp:nvSpPr>
      <dsp:spPr>
        <a:xfrm>
          <a:off x="1450747" y="286577"/>
          <a:ext cx="3958792" cy="3958792"/>
        </a:xfrm>
        <a:custGeom>
          <a:avLst/>
          <a:gdLst/>
          <a:ahLst/>
          <a:cxnLst/>
          <a:rect l="0" t="0" r="0" b="0"/>
          <a:pathLst>
            <a:path>
              <a:moveTo>
                <a:pt x="338526" y="3086444"/>
              </a:moveTo>
              <a:arcTo wR="1979396" hR="1979396" stAng="8759615" swAng="1527821"/>
            </a:path>
          </a:pathLst>
        </a:custGeom>
        <a:noFill/>
        <a:ln w="2857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D9D96-DC6F-4B2B-8BE2-B2B64D1CFB42}">
      <dsp:nvSpPr>
        <dsp:cNvPr id="0" name=""/>
        <dsp:cNvSpPr/>
      </dsp:nvSpPr>
      <dsp:spPr>
        <a:xfrm>
          <a:off x="1011929" y="1980742"/>
          <a:ext cx="877634" cy="570462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OPERATE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039777" y="2008590"/>
        <a:ext cx="821938" cy="514766"/>
      </dsp:txXfrm>
    </dsp:sp>
    <dsp:sp modelId="{3E619602-DCB7-4539-A26E-E4D7CD2F1093}">
      <dsp:nvSpPr>
        <dsp:cNvPr id="0" name=""/>
        <dsp:cNvSpPr/>
      </dsp:nvSpPr>
      <dsp:spPr>
        <a:xfrm>
          <a:off x="1457463" y="235869"/>
          <a:ext cx="3958792" cy="3958792"/>
        </a:xfrm>
        <a:custGeom>
          <a:avLst/>
          <a:gdLst/>
          <a:ahLst/>
          <a:cxnLst/>
          <a:rect l="0" t="0" r="0" b="0"/>
          <a:pathLst>
            <a:path>
              <a:moveTo>
                <a:pt x="14887" y="1737081"/>
              </a:moveTo>
              <a:arcTo wR="1979396" hR="1979396" stAng="11221903" swAng="1345156"/>
            </a:path>
          </a:pathLst>
        </a:custGeom>
        <a:noFill/>
        <a:ln w="2857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561723-8E17-4F45-8C88-141C5AC12BA1}">
      <dsp:nvSpPr>
        <dsp:cNvPr id="0" name=""/>
        <dsp:cNvSpPr/>
      </dsp:nvSpPr>
      <dsp:spPr>
        <a:xfrm>
          <a:off x="1202472" y="664748"/>
          <a:ext cx="1445305" cy="570462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SHELF/UPDATE</a:t>
          </a:r>
          <a:endParaRPr lang="en-US" sz="1200" b="1" kern="1200" dirty="0">
            <a:gradFill>
              <a:gsLst>
                <a:gs pos="0">
                  <a:schemeClr val="accent1">
                    <a:lumMod val="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48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230320" y="692596"/>
        <a:ext cx="1389609" cy="514766"/>
      </dsp:txXfrm>
    </dsp:sp>
    <dsp:sp modelId="{72668AA3-C18E-466E-B9D6-206ACA687617}">
      <dsp:nvSpPr>
        <dsp:cNvPr id="0" name=""/>
        <dsp:cNvSpPr/>
      </dsp:nvSpPr>
      <dsp:spPr>
        <a:xfrm>
          <a:off x="1403141" y="296786"/>
          <a:ext cx="3958792" cy="3958792"/>
        </a:xfrm>
        <a:custGeom>
          <a:avLst/>
          <a:gdLst/>
          <a:ahLst/>
          <a:cxnLst/>
          <a:rect l="0" t="0" r="0" b="0"/>
          <a:pathLst>
            <a:path>
              <a:moveTo>
                <a:pt x="836662" y="363175"/>
              </a:moveTo>
              <a:arcTo wR="1979396" hR="1979396" stAng="14084287" swAng="1417412"/>
            </a:path>
          </a:pathLst>
        </a:custGeom>
        <a:noFill/>
        <a:ln w="2857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5E4C7717-A413-48EB-9E74-9CC8DF624EC2}" type="datetime1">
              <a:rPr lang="en-US">
                <a:latin typeface="Arial" pitchFamily="34" charset="0"/>
              </a:rPr>
              <a:pPr>
                <a:defRPr/>
              </a:pPr>
              <a:t>6/30/2016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311B6921-662F-4705-A734-0B75ECCE1C4E}" type="slidenum">
              <a:rPr lang="en-US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72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612C19A-B064-4A02-B1DD-2674A5B33712}" type="datetime1">
              <a:rPr lang="en-US" smtClean="0"/>
              <a:pPr>
                <a:defRPr/>
              </a:pPr>
              <a:t>6/30/2016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GB" noProof="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9062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3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03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27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02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9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56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9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38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495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82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0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237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40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42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69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83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17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79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80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17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57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3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994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73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78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05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61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13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04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44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18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112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POM is huge and can be daunting in its complexity, but it is not necessary to understand all of the intricacies just yet to use it effectively.</a:t>
            </a:r>
            <a:endParaRPr lang="en-US" sz="12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82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40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63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182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82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291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215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316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49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54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1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506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518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666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35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12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712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810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44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911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355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7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01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783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761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366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539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82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685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 creates the simplest possible Maven project with one Java class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src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/main/java and a simple POM. You can then build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Maven site by simply running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mvn site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 To build the site and preview the result in a browser, you can run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mvn </a:t>
            </a:r>
            <a:r>
              <a:rPr lang="en-US" sz="1200" b="1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site:run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,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will build the site and start an embedded instance of Jetty.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742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79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116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08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955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314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59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76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BUILD</a:t>
            </a:r>
            <a:r>
              <a:rPr lang="en-US" dirty="0" smtClean="0"/>
              <a:t> - the process by which source code is converted into a stand-alone form that can be run on a computer or to the form itself. One of the most important steps of a </a:t>
            </a:r>
            <a:r>
              <a:rPr lang="en-US" b="1" dirty="0" smtClean="0"/>
              <a:t>software build</a:t>
            </a:r>
            <a:r>
              <a:rPr lang="en-US" dirty="0" smtClean="0"/>
              <a:t> is the compilation process, where source code files are converted into executable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_Bottom_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\\JBWserver\Shared\Clients\Presentations\Accenture\Rebecca Savage - 13-2468 - Technology 3 Templates\Working Files\Final Images\Photo_145670091_5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 bwMode="auto">
          <a:xfrm>
            <a:off x="1" y="-3121"/>
            <a:ext cx="12189884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09601" y="5859441"/>
            <a:ext cx="2910217" cy="633435"/>
            <a:chOff x="465138" y="401986"/>
            <a:chExt cx="2182663" cy="633435"/>
          </a:xfrm>
        </p:grpSpPr>
        <p:pic>
          <p:nvPicPr>
            <p:cNvPr id="32" name="Picture 6"/>
            <p:cNvPicPr>
              <a:picLocks noChangeAspect="1" noChangeArrowheads="1"/>
            </p:cNvPicPr>
            <p:nvPr userDrawn="1"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38" y="650103"/>
              <a:ext cx="2182663" cy="385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Freeform 33"/>
            <p:cNvSpPr/>
            <p:nvPr/>
          </p:nvSpPr>
          <p:spPr>
            <a:xfrm>
              <a:off x="1746987" y="401986"/>
              <a:ext cx="210120" cy="21513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5" name="Straight Connector 24"/>
          <p:cNvCxnSpPr/>
          <p:nvPr userDrawn="1"/>
        </p:nvCxnSpPr>
        <p:spPr>
          <a:xfrm>
            <a:off x="609600" y="6570921"/>
            <a:ext cx="11582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cc_StratLine_Wht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71" y="6352196"/>
            <a:ext cx="4010392" cy="180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07485" y="704461"/>
            <a:ext cx="5346699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607484" y="1775187"/>
            <a:ext cx="5346699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7511908" y="3840463"/>
            <a:ext cx="4099193" cy="2060440"/>
            <a:chOff x="5701703" y="682760"/>
            <a:chExt cx="3074395" cy="2060440"/>
          </a:xfrm>
        </p:grpSpPr>
        <p:sp>
          <p:nvSpPr>
            <p:cNvPr id="18" name="Freeform 17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2000"/>
            </a:xfrm>
            <a:prstGeom prst="rect">
              <a:avLst/>
            </a:prstGeom>
          </p:spPr>
        </p:pic>
      </p:grpSp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251" y="3082835"/>
            <a:ext cx="4129667" cy="163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7068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2517" y="749080"/>
            <a:ext cx="1086908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5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485" y="748800"/>
            <a:ext cx="1097703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7183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\\JBWserver\Shared\Clients\Presentations\Accenture\Rebecca Savage - 13-2468 - Technology 3 Templates\Working Files\Final Images\Photo_145670091_5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 bwMode="auto">
          <a:xfrm>
            <a:off x="1" y="-3121"/>
            <a:ext cx="12189884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484" y="748800"/>
            <a:ext cx="1097703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0823" y="3984625"/>
            <a:ext cx="3509855" cy="1388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741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5" y="1180800"/>
            <a:ext cx="10977033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07485" y="1576800"/>
            <a:ext cx="10977033" cy="49143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88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5" y="1182021"/>
            <a:ext cx="5346819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07367" y="1578021"/>
            <a:ext cx="5346819" cy="4914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6239933" y="1182021"/>
            <a:ext cx="5344584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6239933" y="1578021"/>
            <a:ext cx="5344584" cy="4914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216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5" y="1182021"/>
            <a:ext cx="10977033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07485" y="1578021"/>
            <a:ext cx="5346700" cy="4914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/>
          </p:nvPr>
        </p:nvSpPr>
        <p:spPr>
          <a:xfrm>
            <a:off x="6239933" y="1578021"/>
            <a:ext cx="5344584" cy="4914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779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7485" y="1195200"/>
            <a:ext cx="10977033" cy="52930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80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07485" y="1195200"/>
            <a:ext cx="5346700" cy="52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/>
          </p:nvPr>
        </p:nvSpPr>
        <p:spPr>
          <a:xfrm>
            <a:off x="6239934" y="1195200"/>
            <a:ext cx="5344583" cy="52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5975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5" y="1182021"/>
            <a:ext cx="10977033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  <p:grpSp>
        <p:nvGrpSpPr>
          <p:cNvPr id="6" name="Group 5" hidden="1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8085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5" y="1194793"/>
            <a:ext cx="10977033" cy="5298081"/>
          </a:xfrm>
          <a:prstGeom prst="rect">
            <a:avLst/>
          </a:prstGeom>
        </p:spPr>
        <p:txBody>
          <a:bodyPr vert="horz" lIns="0" tIns="4572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5" y="116206"/>
            <a:ext cx="10977033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AU" dirty="0" smtClean="0"/>
              <a:t>Copyright © 2014 Accenture  All rights reserved.</a:t>
            </a:r>
            <a:endParaRPr lang="en-AU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7485" y="1159234"/>
            <a:ext cx="115845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0" r:id="rId2"/>
    <p:sldLayoutId id="2147483728" r:id="rId3"/>
    <p:sldLayoutId id="2147483731" r:id="rId4"/>
    <p:sldLayoutId id="2147483721" r:id="rId5"/>
    <p:sldLayoutId id="2147483725" r:id="rId6"/>
    <p:sldLayoutId id="2147483726" r:id="rId7"/>
    <p:sldLayoutId id="2147483727" r:id="rId8"/>
    <p:sldLayoutId id="2147483729" r:id="rId9"/>
    <p:sldLayoutId id="2147483735" r:id="rId10"/>
    <p:sldLayoutId id="2147483724" r:id="rId11"/>
    <p:sldLayoutId id="2147483736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300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7621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361950" indent="-185738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53816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715963" indent="-17780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900113" indent="-18415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slf4j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localhost:8080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57484" y="247486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 on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Creating a New Project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 – Program Object Model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 Quick Overview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 the New Project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Reusing Builds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 a Project 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b="6473"/>
          <a:stretch/>
        </p:blipFill>
        <p:spPr>
          <a:xfrm>
            <a:off x="0" y="0"/>
            <a:ext cx="7647687" cy="6414052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4007728" y="0"/>
            <a:ext cx="8184272" cy="6665843"/>
          </a:xfrm>
          <a:custGeom>
            <a:avLst/>
            <a:gdLst>
              <a:gd name="connsiteX0" fmla="*/ 2576413 w 8184272"/>
              <a:gd name="connsiteY0" fmla="*/ 0 h 6858000"/>
              <a:gd name="connsiteX1" fmla="*/ 4639004 w 8184272"/>
              <a:gd name="connsiteY1" fmla="*/ 0 h 6858000"/>
              <a:gd name="connsiteX2" fmla="*/ 7874746 w 8184272"/>
              <a:gd name="connsiteY2" fmla="*/ 0 h 6858000"/>
              <a:gd name="connsiteX3" fmla="*/ 8184272 w 8184272"/>
              <a:gd name="connsiteY3" fmla="*/ 0 h 6858000"/>
              <a:gd name="connsiteX4" fmla="*/ 8184272 w 8184272"/>
              <a:gd name="connsiteY4" fmla="*/ 6858000 h 6858000"/>
              <a:gd name="connsiteX5" fmla="*/ 5298333 w 8184272"/>
              <a:gd name="connsiteY5" fmla="*/ 6858000 h 6858000"/>
              <a:gd name="connsiteX6" fmla="*/ 4639004 w 8184272"/>
              <a:gd name="connsiteY6" fmla="*/ 6858000 h 6858000"/>
              <a:gd name="connsiteX7" fmla="*/ 0 w 818427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4272" h="6858000">
                <a:moveTo>
                  <a:pt x="2576413" y="0"/>
                </a:moveTo>
                <a:lnTo>
                  <a:pt x="4639004" y="0"/>
                </a:lnTo>
                <a:lnTo>
                  <a:pt x="7874746" y="0"/>
                </a:lnTo>
                <a:lnTo>
                  <a:pt x="8184272" y="0"/>
                </a:lnTo>
                <a:lnTo>
                  <a:pt x="8184272" y="6858000"/>
                </a:lnTo>
                <a:lnTo>
                  <a:pt x="5298333" y="6858000"/>
                </a:lnTo>
                <a:lnTo>
                  <a:pt x="46390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007728" y="-1"/>
            <a:ext cx="8184272" cy="6665843"/>
          </a:xfrm>
          <a:custGeom>
            <a:avLst/>
            <a:gdLst>
              <a:gd name="connsiteX0" fmla="*/ 2576413 w 8184272"/>
              <a:gd name="connsiteY0" fmla="*/ 0 h 6858000"/>
              <a:gd name="connsiteX1" fmla="*/ 4639004 w 8184272"/>
              <a:gd name="connsiteY1" fmla="*/ 0 h 6858000"/>
              <a:gd name="connsiteX2" fmla="*/ 7874746 w 8184272"/>
              <a:gd name="connsiteY2" fmla="*/ 0 h 6858000"/>
              <a:gd name="connsiteX3" fmla="*/ 8184272 w 8184272"/>
              <a:gd name="connsiteY3" fmla="*/ 0 h 6858000"/>
              <a:gd name="connsiteX4" fmla="*/ 8184272 w 8184272"/>
              <a:gd name="connsiteY4" fmla="*/ 6858000 h 6858000"/>
              <a:gd name="connsiteX5" fmla="*/ 5298333 w 8184272"/>
              <a:gd name="connsiteY5" fmla="*/ 6858000 h 6858000"/>
              <a:gd name="connsiteX6" fmla="*/ 4639004 w 8184272"/>
              <a:gd name="connsiteY6" fmla="*/ 6858000 h 6858000"/>
              <a:gd name="connsiteX7" fmla="*/ 0 w 818427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4272" h="6858000">
                <a:moveTo>
                  <a:pt x="2576413" y="0"/>
                </a:moveTo>
                <a:lnTo>
                  <a:pt x="4639004" y="0"/>
                </a:lnTo>
                <a:lnTo>
                  <a:pt x="7874746" y="0"/>
                </a:lnTo>
                <a:lnTo>
                  <a:pt x="8184272" y="0"/>
                </a:lnTo>
                <a:lnTo>
                  <a:pt x="8184272" y="6858000"/>
                </a:lnTo>
                <a:lnTo>
                  <a:pt x="5298333" y="6858000"/>
                </a:lnTo>
                <a:lnTo>
                  <a:pt x="463900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FBF2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/>
          <p:cNvSpPr/>
          <p:nvPr/>
        </p:nvSpPr>
        <p:spPr>
          <a:xfrm>
            <a:off x="2792922" y="4340770"/>
            <a:ext cx="2890426" cy="2517230"/>
          </a:xfrm>
          <a:prstGeom prst="parallelogram">
            <a:avLst>
              <a:gd name="adj" fmla="val 37568"/>
            </a:avLst>
          </a:prstGeom>
          <a:solidFill>
            <a:schemeClr val="tx1">
              <a:lumMod val="65000"/>
              <a:lumOff val="35000"/>
              <a:alpha val="85098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://logok.org/wp-content/uploads/2014/03/Accenture-red-arrow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459" y="5135217"/>
            <a:ext cx="2040052" cy="153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67784" y="2030913"/>
            <a:ext cx="45771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spcAft>
                <a:spcPts val="600"/>
              </a:spcAft>
              <a:defRPr sz="2400" b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0" dirty="0">
                <a:latin typeface="Segoe UI Light" panose="020B0502040204020203" pitchFamily="34" charset="0"/>
              </a:rPr>
              <a:t>Philippines Delivery Center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>Development Control Services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14776" y="3402121"/>
            <a:ext cx="4577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gradFill>
                  <a:gsLst>
                    <a:gs pos="72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endParaRPr lang="en-US" sz="7200" b="1" dirty="0">
              <a:gradFill>
                <a:gsLst>
                  <a:gs pos="7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67784" y="3203220"/>
            <a:ext cx="550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gradFill>
                  <a:gsLst>
                    <a:gs pos="72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 Operations </a:t>
            </a:r>
            <a:r>
              <a:rPr lang="en-US" sz="2400" dirty="0">
                <a:gradFill>
                  <a:gsLst>
                    <a:gs pos="72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66395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7224" r="626" b="924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MAVEN</a:t>
            </a:r>
            <a:r>
              <a:rPr lang="en-US" sz="1400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BENEFITS OF USING MAVEN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964162" y="5462224"/>
            <a:ext cx="0" cy="99236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826138" y="5106623"/>
            <a:ext cx="261257" cy="261257"/>
          </a:xfrm>
          <a:prstGeom prst="ellipse">
            <a:avLst/>
          </a:prstGeom>
          <a:solidFill>
            <a:srgbClr val="59595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31795" y="5012280"/>
            <a:ext cx="449944" cy="449944"/>
          </a:xfrm>
          <a:prstGeom prst="ellips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171786" y="3439610"/>
            <a:ext cx="3569963" cy="146412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311320" y="3571509"/>
            <a:ext cx="32908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 directory layout or common build structure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0" y="233266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BENEFITS OF USING </a:t>
            </a:r>
            <a:r>
              <a:rPr lang="en-US" sz="4800" b="1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endParaRPr lang="en-US" sz="4800" b="1" spc="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effectLst>
                <a:outerShdw blurRad="1270000" dist="38100" dir="5400000" algn="t" rotWithShape="0">
                  <a:prstClr val="black"/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7166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"/>
            <a:ext cx="12192000" cy="685677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MAVEN</a:t>
            </a:r>
            <a:r>
              <a:rPr lang="en-US" sz="1400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BENEFITS OF USING MAVEN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679818" y="4629050"/>
            <a:ext cx="0" cy="1825538"/>
          </a:xfrm>
          <a:prstGeom prst="line">
            <a:avLst/>
          </a:prstGeom>
          <a:ln w="57150">
            <a:solidFill>
              <a:srgbClr val="F4C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541794" y="4367793"/>
            <a:ext cx="261257" cy="261257"/>
          </a:xfrm>
          <a:prstGeom prst="ellipse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447451" y="4273450"/>
            <a:ext cx="449944" cy="449944"/>
          </a:xfrm>
          <a:prstGeom prst="ellipse">
            <a:avLst/>
          </a:prstGeom>
          <a:ln w="28575">
            <a:solidFill>
              <a:srgbClr val="F4C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866223" y="2637838"/>
            <a:ext cx="3569963" cy="1464129"/>
          </a:xfrm>
          <a:prstGeom prst="round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05757" y="2764667"/>
            <a:ext cx="32908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artifacts are versioned and stored in a repository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233266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BENEFITS OF USING </a:t>
            </a:r>
            <a:r>
              <a:rPr lang="en-US" sz="4800" b="1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endParaRPr lang="en-US" sz="4800" b="1" spc="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effectLst>
                <a:outerShdw blurRad="1270000" dist="38100" dir="5400000" algn="t" rotWithShape="0">
                  <a:prstClr val="black"/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78666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"/>
            <a:ext cx="12192000" cy="685677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MAVEN</a:t>
            </a:r>
            <a:r>
              <a:rPr lang="en-US" sz="1400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BENEFITS OF USING MAVEN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005757" y="4629050"/>
            <a:ext cx="0" cy="18255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867733" y="4367793"/>
            <a:ext cx="261257" cy="261257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773390" y="4273450"/>
            <a:ext cx="449944" cy="449944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192162" y="2343150"/>
            <a:ext cx="3569963" cy="1758817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331696" y="2406653"/>
            <a:ext cx="32908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</a:t>
            </a: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process is standardized for all projects. – convention </a:t>
            </a:r>
            <a:r>
              <a:rPr lang="en-US" sz="24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vrs</a:t>
            </a: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configuration</a:t>
            </a:r>
            <a:r>
              <a:rPr lang="en-US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AutoShape 2" descr="Pi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233266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BENEFITS OF USING </a:t>
            </a:r>
            <a:r>
              <a:rPr lang="en-US" sz="4800" b="1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endParaRPr lang="en-US" sz="4800" b="1" spc="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effectLst>
                <a:outerShdw blurRad="1270000" dist="38100" dir="5400000" algn="t" rotWithShape="0">
                  <a:prstClr val="black"/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71387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MAVEN</a:t>
            </a:r>
            <a:r>
              <a:rPr lang="en-US" sz="1400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BENEFITS OF USING MAVEN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306099" y="5295315"/>
            <a:ext cx="0" cy="11592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168075" y="4939714"/>
            <a:ext cx="261257" cy="261257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073732" y="4845371"/>
            <a:ext cx="449944" cy="449944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521117" y="3206484"/>
            <a:ext cx="3569963" cy="146412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660651" y="3345076"/>
            <a:ext cx="32908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Getting </a:t>
            </a: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number of reports and metrics for a project "for free</a:t>
            </a:r>
            <a:r>
              <a:rPr lang="en-US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“.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AutoShape 2" descr="Pi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0" y="233266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BENEFITS OF USING </a:t>
            </a:r>
            <a:r>
              <a:rPr lang="en-US" sz="4800" b="1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endParaRPr lang="en-US" sz="4800" b="1" spc="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effectLst>
                <a:outerShdw blurRad="1270000" dist="38100" dir="5400000" algn="t" rotWithShape="0">
                  <a:prstClr val="black"/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08315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0" y="-3189"/>
            <a:ext cx="12192000" cy="6600825"/>
          </a:xfrm>
          <a:prstGeom prst="rect">
            <a:avLst/>
          </a:prstGeom>
        </p:spPr>
      </p:pic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0" y="233266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BENEFITS OF USING </a:t>
            </a:r>
            <a:r>
              <a:rPr lang="en-US" sz="4800" b="1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endParaRPr lang="en-US" sz="4800" b="1" spc="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effectLst>
                <a:outerShdw blurRad="1270000" dist="38100" dir="5400000" algn="t" rotWithShape="0">
                  <a:prstClr val="black"/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MAVEN</a:t>
            </a:r>
            <a:r>
              <a:rPr lang="en-US" sz="1400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CONFIGURING MAVEN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59471" y="4079525"/>
            <a:ext cx="0" cy="23750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021447" y="3723924"/>
            <a:ext cx="261257" cy="261257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27104" y="3629581"/>
            <a:ext cx="449944" cy="449944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374489" y="2069541"/>
            <a:ext cx="3569963" cy="146412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514023" y="2420906"/>
            <a:ext cx="3290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Setting up a project is really fast.</a:t>
            </a:r>
            <a:endParaRPr lang="en-US" sz="2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AutoShape 2" descr="Pi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2375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SYSTEM REQUIREMENTS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Parallelogram 4"/>
          <p:cNvSpPr/>
          <p:nvPr/>
        </p:nvSpPr>
        <p:spPr>
          <a:xfrm flipH="1">
            <a:off x="2830281" y="0"/>
            <a:ext cx="5529947" cy="6858000"/>
          </a:xfrm>
          <a:prstGeom prst="parallelogram">
            <a:avLst>
              <a:gd name="adj" fmla="val 50876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1654629" y="48104"/>
            <a:ext cx="1165497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CONFIGURING 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654629" y="1296537"/>
            <a:ext cx="10190418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configuration occurs at 3 levels</a:t>
            </a: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2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most static configuration occurs in pom.xml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Installation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 this is configuration added once for a Maven installation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 this is configuration specific to a particular user</a:t>
            </a:r>
          </a:p>
          <a:p>
            <a:pPr marL="342900" indent="-342900" eaLnBrk="0" hangingPunct="0">
              <a:spcBef>
                <a:spcPts val="0"/>
              </a:spcBef>
              <a:spcAft>
                <a:spcPts val="600"/>
              </a:spcAft>
            </a:pPr>
            <a:endParaRPr lang="en-US" sz="2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3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MAVEN OVERVIEW</a:t>
            </a:r>
          </a:p>
        </p:txBody>
      </p:sp>
      <p:sp>
        <p:nvSpPr>
          <p:cNvPr id="5" name="Parallelogram 4"/>
          <p:cNvSpPr/>
          <p:nvPr/>
        </p:nvSpPr>
        <p:spPr>
          <a:xfrm flipH="1">
            <a:off x="2830281" y="0"/>
            <a:ext cx="5529947" cy="6858000"/>
          </a:xfrm>
          <a:prstGeom prst="parallelogram">
            <a:avLst>
              <a:gd name="adj" fmla="val 50876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1654629" y="48104"/>
            <a:ext cx="1165497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CONFIGURING 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654629" y="1348876"/>
            <a:ext cx="857170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configuration occurs at 3 levels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most static configuration occurs in pom.xml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Installation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 this is configuration added once for a Maven installation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 this is configuration specific to a particular user</a:t>
            </a:r>
          </a:p>
          <a:p>
            <a:pPr marL="342900" indent="-342900" eaLnBrk="0" hangingPunct="0">
              <a:spcBef>
                <a:spcPts val="0"/>
              </a:spcBef>
              <a:spcAft>
                <a:spcPts val="600"/>
              </a:spcAft>
            </a:pP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1BB0D">
              <a:alpha val="8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gradFill>
                <a:gsLst>
                  <a:gs pos="0">
                    <a:srgbClr val="F4C530">
                      <a:lumMod val="0"/>
                      <a:lumOff val="100000"/>
                    </a:srgbClr>
                  </a:gs>
                  <a:gs pos="39000">
                    <a:srgbClr val="F4C530">
                      <a:lumMod val="0"/>
                      <a:lumOff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015752" y="758608"/>
            <a:ext cx="6163674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4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SYSTEM REQUIREMENTS</a:t>
            </a:r>
          </a:p>
          <a:p>
            <a:pPr algn="ctr" eaLnBrk="0" hangingPunct="0"/>
            <a:endParaRPr lang="en-US" sz="2800" b="1" dirty="0"/>
          </a:p>
        </p:txBody>
      </p:sp>
      <p:graphicFrame>
        <p:nvGraphicFramePr>
          <p:cNvPr id="14" name="Group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39154"/>
              </p:ext>
            </p:extLst>
          </p:nvPr>
        </p:nvGraphicFramePr>
        <p:xfrm>
          <a:off x="1510902" y="1582113"/>
          <a:ext cx="9170193" cy="4383258"/>
        </p:xfrm>
        <a:graphic>
          <a:graphicData uri="http://schemas.openxmlformats.org/drawingml/2006/table">
            <a:tbl>
              <a:tblPr/>
              <a:tblGrid>
                <a:gridCol w="1610346"/>
                <a:gridCol w="7559847"/>
              </a:tblGrid>
              <a:tr h="90243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b="1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JDK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BB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1.5 or above (this is to execute Maven - it still allows you to build against 1.3 and prior JDK's)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677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b="1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Memory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BB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BB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No minimum requirement.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75952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b="1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Disk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BB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BB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No minimum requirement. Approximately 100MB will be used for your local repository,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however this will vary depending on usage and can be removed and </a:t>
                      </a:r>
                      <a:r>
                        <a:rPr lang="en-US" sz="2000" kern="1200" dirty="0" err="1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redownloaded</a:t>
                      </a:r>
                      <a:r>
                        <a:rPr lang="en-US" sz="2000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at any time.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8919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b="1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Operating System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BB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No minimum requirement. On Windows, Windows NT and above or Cygwin is required for the startup scripts.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48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Tested on Windows XP, Fedora Core and Mac OS X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                       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\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INSTALLATION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6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flipH="1">
            <a:off x="6095999" y="0"/>
            <a:ext cx="3519473" cy="1248433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8"/>
          <a:stretch/>
        </p:blipFill>
        <p:spPr>
          <a:xfrm>
            <a:off x="1879198" y="3258251"/>
            <a:ext cx="8433599" cy="3196337"/>
          </a:xfrm>
          <a:prstGeom prst="roundRect">
            <a:avLst>
              <a:gd name="adj" fmla="val 1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572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                              \ INSTALLATION</a:t>
            </a: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91889"/>
            <a:ext cx="12192000" cy="98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INSTALLATION</a:t>
            </a:r>
            <a:r>
              <a:rPr lang="en-US" sz="44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WIN XP/2000</a:t>
            </a:r>
            <a:endParaRPr lang="en-US" sz="44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971550" y="1301961"/>
            <a:ext cx="10244138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Unzip the distribution archive, i.e. apache-maven-3.0.3-bin.zip to the directory you wish to install Maven 3.0.3. These instructions assume you chose C:\Program Files\Apache Software Foundation. The subdirectory apache-maven-3.0.3 will be created from the archive. </a:t>
            </a:r>
          </a:p>
          <a:p>
            <a:pPr marL="342900" indent="-342900" algn="ctr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endParaRPr lang="en-US" sz="2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ctr" eaLnBrk="0" hangingPunct="0">
              <a:spcBef>
                <a:spcPts val="0"/>
              </a:spcBef>
              <a:spcAft>
                <a:spcPts val="600"/>
              </a:spcAft>
              <a:buFontTx/>
              <a:buAutoNum type="arabicPeriod"/>
            </a:pPr>
            <a:endParaRPr lang="en-US" sz="2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85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4873756" y="0"/>
            <a:ext cx="5529947" cy="6858000"/>
          </a:xfrm>
          <a:prstGeom prst="parallelogram">
            <a:avLst>
              <a:gd name="adj" fmla="val 50876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                              \ INSTALLATION</a:t>
            </a: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595086" y="91889"/>
            <a:ext cx="9913257" cy="98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INSTALLATION</a:t>
            </a:r>
            <a:r>
              <a:rPr lang="en-US" sz="44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WIN XP/2000</a:t>
            </a:r>
            <a:endParaRPr lang="en-US" sz="44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787878"/>
              </a:clrFrom>
              <a:clrTo>
                <a:srgbClr val="7878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9428" y="1012857"/>
            <a:ext cx="7692571" cy="5592297"/>
          </a:xfrm>
          <a:prstGeom prst="rect">
            <a:avLst/>
          </a:prstGeom>
          <a:effectLst>
            <a:outerShdw blurRad="4064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95086" y="1557229"/>
            <a:ext cx="3904343" cy="435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 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M2_HOME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environment variable by opening up the system properties (</a:t>
            </a:r>
            <a:r>
              <a:rPr lang="en-US" sz="16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WinKey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+ Pause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), selecting the "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Advanced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" tab, and the "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Environment Variables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" button, then adding the 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M2_HOME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variable in the user variables with the value </a:t>
            </a:r>
            <a:r>
              <a:rPr lang="en-US" sz="1600" i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C:\Program Files\Apache Software </a:t>
            </a:r>
            <a:r>
              <a:rPr lang="en-US" sz="1600" i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Foundation\apache-maven-3.3.9-bin</a:t>
            </a:r>
            <a:r>
              <a:rPr lang="en-US" sz="16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 sure to omit any quotation marks around the path even if it contains spaces. </a:t>
            </a:r>
            <a:endParaRPr lang="en-US" sz="16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Note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For Maven &lt; 2.0.9, also be sure that the M2_HOME doesn't have a '\' as last character.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608123" y="4268591"/>
            <a:ext cx="531263" cy="531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US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429875" y="1084819"/>
            <a:ext cx="531263" cy="531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138139" y="5752832"/>
            <a:ext cx="531263" cy="531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910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4873756" y="0"/>
            <a:ext cx="5529947" cy="6858000"/>
          </a:xfrm>
          <a:prstGeom prst="parallelogram">
            <a:avLst>
              <a:gd name="adj" fmla="val 50876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                              \ INSTALLATION</a:t>
            </a: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595086" y="91889"/>
            <a:ext cx="9913257" cy="98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INSTALLATION</a:t>
            </a:r>
            <a:r>
              <a:rPr lang="en-US" sz="44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WIN XP/2000</a:t>
            </a:r>
            <a:endParaRPr lang="en-US" sz="44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678069" y="2845666"/>
            <a:ext cx="3904343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same dialog, add the 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M2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environment variable in the user variables with the value 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%M2_HOME%\bin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787878"/>
              </a:clrFrom>
              <a:clrTo>
                <a:srgbClr val="7878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42135" y="2059804"/>
            <a:ext cx="5089138" cy="2474418"/>
          </a:xfrm>
          <a:prstGeom prst="rect">
            <a:avLst/>
          </a:prstGeom>
          <a:effectLst>
            <a:outerShdw blurRad="406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430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06618" y="0"/>
            <a:ext cx="103913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reeform 17"/>
          <p:cNvSpPr/>
          <p:nvPr/>
        </p:nvSpPr>
        <p:spPr>
          <a:xfrm flipH="1" flipV="1">
            <a:off x="-417891" y="-1"/>
            <a:ext cx="8420202" cy="6858001"/>
          </a:xfrm>
          <a:custGeom>
            <a:avLst/>
            <a:gdLst>
              <a:gd name="connsiteX0" fmla="*/ 2576413 w 8184272"/>
              <a:gd name="connsiteY0" fmla="*/ 0 h 6858000"/>
              <a:gd name="connsiteX1" fmla="*/ 4639004 w 8184272"/>
              <a:gd name="connsiteY1" fmla="*/ 0 h 6858000"/>
              <a:gd name="connsiteX2" fmla="*/ 7874746 w 8184272"/>
              <a:gd name="connsiteY2" fmla="*/ 0 h 6858000"/>
              <a:gd name="connsiteX3" fmla="*/ 8184272 w 8184272"/>
              <a:gd name="connsiteY3" fmla="*/ 0 h 6858000"/>
              <a:gd name="connsiteX4" fmla="*/ 8184272 w 8184272"/>
              <a:gd name="connsiteY4" fmla="*/ 6858000 h 6858000"/>
              <a:gd name="connsiteX5" fmla="*/ 5298333 w 8184272"/>
              <a:gd name="connsiteY5" fmla="*/ 6858000 h 6858000"/>
              <a:gd name="connsiteX6" fmla="*/ 4639004 w 8184272"/>
              <a:gd name="connsiteY6" fmla="*/ 6858000 h 6858000"/>
              <a:gd name="connsiteX7" fmla="*/ 0 w 818427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4272" h="6858000">
                <a:moveTo>
                  <a:pt x="2576413" y="0"/>
                </a:moveTo>
                <a:lnTo>
                  <a:pt x="4639004" y="0"/>
                </a:lnTo>
                <a:lnTo>
                  <a:pt x="7874746" y="0"/>
                </a:lnTo>
                <a:lnTo>
                  <a:pt x="8184272" y="0"/>
                </a:lnTo>
                <a:lnTo>
                  <a:pt x="8184272" y="6858000"/>
                </a:lnTo>
                <a:lnTo>
                  <a:pt x="5298333" y="6858000"/>
                </a:lnTo>
                <a:lnTo>
                  <a:pt x="463900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FBF2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193468" y="1194390"/>
            <a:ext cx="4251960" cy="425196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2686107387"/>
              </p:ext>
            </p:extLst>
          </p:nvPr>
        </p:nvGraphicFramePr>
        <p:xfrm>
          <a:off x="-121920" y="1068776"/>
          <a:ext cx="6860287" cy="45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430143" y="2956155"/>
            <a:ext cx="82508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gradFill>
                  <a:gsLst>
                    <a:gs pos="72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SYSTEMS</a:t>
            </a:r>
          </a:p>
          <a:p>
            <a:pPr algn="r"/>
            <a:r>
              <a:rPr lang="en-US" sz="4400" b="1" dirty="0" smtClean="0">
                <a:gradFill>
                  <a:gsLst>
                    <a:gs pos="72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</a:p>
          <a:p>
            <a:pPr algn="r"/>
            <a:r>
              <a:rPr lang="en-US" sz="4400" b="1" dirty="0" smtClean="0">
                <a:gradFill>
                  <a:gsLst>
                    <a:gs pos="72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LIFE</a:t>
            </a:r>
          </a:p>
          <a:p>
            <a:pPr algn="r"/>
            <a:r>
              <a:rPr lang="en-US" sz="4400" b="1" dirty="0" smtClean="0">
                <a:gradFill>
                  <a:gsLst>
                    <a:gs pos="72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CYCLE</a:t>
            </a:r>
            <a:endParaRPr lang="en-US" sz="4400" b="1" dirty="0">
              <a:gradFill>
                <a:gsLst>
                  <a:gs pos="7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71848" y="1054542"/>
            <a:ext cx="82508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800" dirty="0" smtClean="0">
                <a:gradFill>
                  <a:gsLst>
                    <a:gs pos="7200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SDLC</a:t>
            </a:r>
            <a:endParaRPr lang="en-US" sz="13800" dirty="0">
              <a:gradFill>
                <a:gsLst>
                  <a:gs pos="7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4800000" scaled="0"/>
              </a:gra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18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4873756" y="0"/>
            <a:ext cx="5529947" cy="6858000"/>
          </a:xfrm>
          <a:prstGeom prst="parallelogram">
            <a:avLst>
              <a:gd name="adj" fmla="val 50876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                              \ INSTALLATION</a:t>
            </a: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595086" y="91889"/>
            <a:ext cx="9913257" cy="98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INSTALLATION</a:t>
            </a:r>
            <a:r>
              <a:rPr lang="en-US" sz="44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WIN XP/2000</a:t>
            </a:r>
            <a:endParaRPr lang="en-US" sz="44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474869" y="2107004"/>
            <a:ext cx="3904343" cy="287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Optional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In the same dialog, add the 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MAVEN_OPTS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environment variable in the user variables to specify JVM properties, e.g. the value </a:t>
            </a: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-Xms256m -Xmx512m</a:t>
            </a:r>
            <a:r>
              <a:rPr lang="en-US" sz="16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environment variable can be used to supply extra options to Maven. </a:t>
            </a:r>
          </a:p>
          <a:p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787878"/>
              </a:clrFrom>
              <a:clrTo>
                <a:srgbClr val="7878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0318" y="1909989"/>
            <a:ext cx="5211088" cy="2502354"/>
          </a:xfrm>
          <a:prstGeom prst="rect">
            <a:avLst/>
          </a:prstGeom>
          <a:effectLst>
            <a:outerShdw blurRad="406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953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4873756" y="0"/>
            <a:ext cx="5529947" cy="6858000"/>
          </a:xfrm>
          <a:prstGeom prst="parallelogram">
            <a:avLst>
              <a:gd name="adj" fmla="val 50876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                              \ INSTALLATION</a:t>
            </a: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595086" y="91889"/>
            <a:ext cx="9913257" cy="98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INSTALLATION</a:t>
            </a:r>
            <a:r>
              <a:rPr lang="en-US" sz="44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WIN XP/2000</a:t>
            </a:r>
            <a:endParaRPr lang="en-US" sz="44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126527" y="2715651"/>
            <a:ext cx="319873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same dialog, update/create the Path environment variable in the user variables and prepend the value 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%M2% 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add Maven available in the command line.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787878"/>
              </a:clrFrom>
              <a:clrTo>
                <a:srgbClr val="7878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2571" y="2143653"/>
            <a:ext cx="5463608" cy="2467436"/>
          </a:xfrm>
          <a:prstGeom prst="rect">
            <a:avLst/>
          </a:prstGeom>
          <a:effectLst>
            <a:outerShdw blurRad="406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0000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4873756" y="0"/>
            <a:ext cx="5529947" cy="6858000"/>
          </a:xfrm>
          <a:prstGeom prst="parallelogram">
            <a:avLst>
              <a:gd name="adj" fmla="val 50876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                              \ INSTALLATION</a:t>
            </a: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595086" y="91889"/>
            <a:ext cx="9913257" cy="98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INSTALLATION</a:t>
            </a:r>
            <a:r>
              <a:rPr lang="en-US" sz="44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WIN XP/2000</a:t>
            </a:r>
            <a:endParaRPr lang="en-US" sz="44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444683" y="2349394"/>
            <a:ext cx="4067343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same dialog, make sure that 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JAVA_HOME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exists in your user variables or in the system variables and it is set to the location of your JDK, e.g. </a:t>
            </a:r>
            <a:r>
              <a:rPr lang="en-US" sz="16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:\Program Files\Java\jdk1.5.0_02 and that 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%JAVA_HOME%\bin 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in your Path environment variable.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787878"/>
              </a:clrFrom>
              <a:clrTo>
                <a:srgbClr val="7878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4824" y="3913547"/>
            <a:ext cx="5155974" cy="2597178"/>
          </a:xfrm>
          <a:prstGeom prst="rect">
            <a:avLst/>
          </a:prstGeom>
          <a:effectLst>
            <a:outerShdw blurRad="406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787878"/>
              </a:clrFrom>
              <a:clrTo>
                <a:srgbClr val="7878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6324" y="1543135"/>
            <a:ext cx="4976858" cy="2251740"/>
          </a:xfrm>
          <a:prstGeom prst="rect">
            <a:avLst/>
          </a:prstGeom>
          <a:effectLst>
            <a:outerShdw blurRad="406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016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4873756" y="0"/>
            <a:ext cx="5529947" cy="6858000"/>
          </a:xfrm>
          <a:prstGeom prst="parallelogram">
            <a:avLst>
              <a:gd name="adj" fmla="val 50876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                              \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PLUGINS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595086" y="91889"/>
            <a:ext cx="9913257" cy="98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INSTALLATION</a:t>
            </a:r>
            <a:r>
              <a:rPr lang="en-US" sz="44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WIN XP/2000</a:t>
            </a:r>
            <a:endParaRPr lang="en-US" sz="44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746987" y="2767280"/>
            <a:ext cx="406734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new command prompt (</a:t>
            </a:r>
            <a:r>
              <a:rPr lang="en-US" sz="1600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Winkey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+ R then type </a:t>
            </a:r>
            <a:r>
              <a:rPr lang="en-US" sz="1600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cmd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 and run </a:t>
            </a: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mvn --version </a:t>
            </a:r>
            <a:r>
              <a:rPr lang="en-US" sz="16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verify that it is correctly installed.</a:t>
            </a:r>
          </a:p>
          <a:p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787878"/>
              </a:clrFrom>
              <a:clrTo>
                <a:srgbClr val="7878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5325" y="1695525"/>
            <a:ext cx="7381875" cy="3981450"/>
          </a:xfrm>
          <a:prstGeom prst="rect">
            <a:avLst/>
          </a:prstGeom>
          <a:effectLst>
            <a:outerShdw blurRad="406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073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6095999" y="0"/>
            <a:ext cx="3519473" cy="1248433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48104"/>
            <a:ext cx="12191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</a:t>
            </a:r>
            <a:r>
              <a:rPr lang="en-US" sz="4800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PLUGINS CONTAIN 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                              \ PLUGINS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70123" y="1442387"/>
            <a:ext cx="76866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err="1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Mavin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is—at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its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heart—a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plugin execution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framework. That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is, all work is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done by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plugins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70123" y="2269511"/>
            <a:ext cx="7686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Plugins have goals.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531275" y="3011910"/>
            <a:ext cx="7129447" cy="3100388"/>
          </a:xfrm>
          <a:prstGeom prst="roundRect">
            <a:avLst>
              <a:gd name="adj" fmla="val 10215"/>
            </a:avLst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795587" y="3308333"/>
            <a:ext cx="6600824" cy="2505456"/>
          </a:xfrm>
          <a:prstGeom prst="roundRect">
            <a:avLst>
              <a:gd name="adj" fmla="val 6757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044824" y="3539682"/>
            <a:ext cx="1488283" cy="562842"/>
          </a:xfrm>
          <a:prstGeom prst="roundRect">
            <a:avLst>
              <a:gd name="adj" fmla="val 10565"/>
            </a:avLst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351856" y="3539682"/>
            <a:ext cx="1488283" cy="562842"/>
          </a:xfrm>
          <a:prstGeom prst="roundRect">
            <a:avLst>
              <a:gd name="adj" fmla="val 10565"/>
            </a:avLst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658888" y="3539682"/>
            <a:ext cx="1488283" cy="562842"/>
          </a:xfrm>
          <a:prstGeom prst="roundRect">
            <a:avLst>
              <a:gd name="adj" fmla="val 10565"/>
            </a:avLst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351856" y="5054956"/>
            <a:ext cx="1488283" cy="562842"/>
          </a:xfrm>
          <a:prstGeom prst="roundRect">
            <a:avLst>
              <a:gd name="adj" fmla="val 10565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PLUGIN</a:t>
            </a:r>
            <a:endParaRPr lang="en-US" sz="24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4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6095999" y="0"/>
            <a:ext cx="3519473" cy="1248433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48104"/>
            <a:ext cx="12191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</a:t>
            </a:r>
            <a:r>
              <a:rPr lang="en-US" sz="4800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PLUGINS CONTAIN 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                              \ PLUGINS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70123" y="1442387"/>
            <a:ext cx="76866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err="1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Mavin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is—at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its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heart—a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plugin execution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framework. That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is, all work is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done by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plugins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70123" y="2269511"/>
            <a:ext cx="7686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Plugins have goals.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531275" y="3011910"/>
            <a:ext cx="7129447" cy="3100388"/>
          </a:xfrm>
          <a:prstGeom prst="roundRect">
            <a:avLst>
              <a:gd name="adj" fmla="val 10215"/>
            </a:avLst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795587" y="3308333"/>
            <a:ext cx="6600824" cy="2505456"/>
          </a:xfrm>
          <a:prstGeom prst="roundRect">
            <a:avLst>
              <a:gd name="adj" fmla="val 6757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3044824" y="3539682"/>
            <a:ext cx="1488283" cy="562842"/>
          </a:xfrm>
          <a:prstGeom prst="roundRect">
            <a:avLst>
              <a:gd name="adj" fmla="val 10565"/>
            </a:avLst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351856" y="3539682"/>
            <a:ext cx="1488283" cy="562842"/>
          </a:xfrm>
          <a:prstGeom prst="roundRect">
            <a:avLst>
              <a:gd name="adj" fmla="val 10565"/>
            </a:avLst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658888" y="3539682"/>
            <a:ext cx="1488283" cy="562842"/>
          </a:xfrm>
          <a:prstGeom prst="roundRect">
            <a:avLst>
              <a:gd name="adj" fmla="val 10565"/>
            </a:avLst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351856" y="5054956"/>
            <a:ext cx="1488283" cy="562842"/>
          </a:xfrm>
          <a:prstGeom prst="roundRect">
            <a:avLst>
              <a:gd name="adj" fmla="val 10565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PLUGIN</a:t>
            </a:r>
            <a:endParaRPr lang="en-US" sz="24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14601" y="3011910"/>
            <a:ext cx="7129447" cy="3100388"/>
          </a:xfrm>
          <a:prstGeom prst="roundRect">
            <a:avLst>
              <a:gd name="adj" fmla="val 10215"/>
            </a:avLst>
          </a:prstGeom>
          <a:solidFill>
            <a:srgbClr val="0D0D0D">
              <a:alpha val="8313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has plugins for </a:t>
            </a:r>
            <a:r>
              <a:rPr 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everything</a:t>
            </a:r>
          </a:p>
          <a:p>
            <a:pPr algn="ctr"/>
            <a:r>
              <a:rPr 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compiling Java code, to generating reports, to deploying to an application </a:t>
            </a:r>
            <a:r>
              <a:rPr 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server</a:t>
            </a:r>
            <a:r>
              <a:rPr 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11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rgbClr val="F1BB0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gradFill>
                <a:gsLst>
                  <a:gs pos="0">
                    <a:srgbClr val="F4C530">
                      <a:lumMod val="0"/>
                      <a:lumOff val="100000"/>
                    </a:srgbClr>
                  </a:gs>
                  <a:gs pos="39000">
                    <a:srgbClr val="F4C530">
                      <a:lumMod val="0"/>
                      <a:lumOff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405531" y="129585"/>
            <a:ext cx="4119718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4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r>
              <a:rPr lang="en-US" sz="4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PLUGINS</a:t>
            </a:r>
          </a:p>
          <a:p>
            <a:pPr algn="ctr" eaLnBrk="0" hangingPunct="0"/>
            <a:endParaRPr lang="en-US" sz="2800" b="1" dirty="0"/>
          </a:p>
        </p:txBody>
      </p:sp>
      <p:sp>
        <p:nvSpPr>
          <p:cNvPr id="31" name="Rectangle 30"/>
          <p:cNvSpPr/>
          <p:nvPr/>
        </p:nvSpPr>
        <p:spPr>
          <a:xfrm>
            <a:off x="-1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          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\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CREATING A NEW PROJECT FROM AN ARCHETYPE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579887"/>
              </p:ext>
            </p:extLst>
          </p:nvPr>
        </p:nvGraphicFramePr>
        <p:xfrm>
          <a:off x="542925" y="929158"/>
          <a:ext cx="11101387" cy="5395441"/>
        </p:xfrm>
        <a:graphic>
          <a:graphicData uri="http://schemas.openxmlformats.org/drawingml/2006/table">
            <a:tbl>
              <a:tblPr/>
              <a:tblGrid>
                <a:gridCol w="1692275"/>
                <a:gridCol w="711200"/>
                <a:gridCol w="851702"/>
                <a:gridCol w="982695"/>
                <a:gridCol w="4898125"/>
                <a:gridCol w="982695"/>
                <a:gridCol w="982695"/>
              </a:tblGrid>
              <a:tr h="72076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 err="1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+mj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Plugin</a:t>
                      </a:r>
                      <a:endParaRPr lang="en-US" sz="1200" b="1" kern="1200" dirty="0">
                        <a:gradFill>
                          <a:gsLst>
                            <a:gs pos="0">
                              <a:schemeClr val="accent1">
                                <a:lumMod val="0"/>
                                <a:lumOff val="100000"/>
                              </a:schemeClr>
                            </a:gs>
                            <a:gs pos="100000">
                              <a:schemeClr val="tx1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  <a:latin typeface="+mj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785" marR="7785" marT="778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+mj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Type*</a:t>
                      </a:r>
                    </a:p>
                  </a:txBody>
                  <a:tcPr marL="7785" marR="7785" marT="7785" marB="0" anchor="ctr">
                    <a:lnL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+mj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Version</a:t>
                      </a:r>
                    </a:p>
                  </a:txBody>
                  <a:tcPr marL="7785" marR="7785" marT="7785" marB="0" anchor="ctr">
                    <a:lnL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+mj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Release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 smtClean="0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+mj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US" sz="1200" b="1" kern="1200" dirty="0">
                        <a:gradFill>
                          <a:gsLst>
                            <a:gs pos="0">
                              <a:schemeClr val="accent1">
                                <a:lumMod val="0"/>
                                <a:lumOff val="100000"/>
                              </a:schemeClr>
                            </a:gs>
                            <a:gs pos="100000">
                              <a:schemeClr val="tx1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  <a:latin typeface="+mj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785" marR="7785" marT="7785" marB="0" anchor="ctr">
                    <a:lnL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+mj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Description</a:t>
                      </a:r>
                    </a:p>
                  </a:txBody>
                  <a:tcPr marL="7785" marR="7785" marT="7785" marB="0" anchor="ctr">
                    <a:lnL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+mj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Source Repository</a:t>
                      </a:r>
                    </a:p>
                  </a:txBody>
                  <a:tcPr marL="7785" marR="7785" marT="7785" marB="0" anchor="ctr">
                    <a:lnL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dirty="0">
                          <a:gradFill>
                            <a:gsLst>
                              <a:gs pos="0">
                                <a:schemeClr val="accent1">
                                  <a:lumMod val="0"/>
                                  <a:lumOff val="100000"/>
                                </a:schemeClr>
                              </a:gs>
                              <a:gs pos="100000">
                                <a:schemeClr val="tx1">
                                  <a:lumMod val="0"/>
                                  <a:lumOff val="100000"/>
                                </a:schemeClr>
                              </a:gs>
                            </a:gsLst>
                            <a:lin ang="4800000" scaled="0"/>
                          </a:gradFill>
                          <a:latin typeface="+mj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Issue Tracking</a:t>
                      </a:r>
                    </a:p>
                  </a:txBody>
                  <a:tcPr marL="7785" marR="7785" marT="7785" marB="0" anchor="ctr">
                    <a:lnL w="12700" cap="flat" cmpd="sng" algn="ctr">
                      <a:solidFill>
                        <a:srgbClr val="F3C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425698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Core plugins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 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 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 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Plugins corresponding to default core phases (</a:t>
                      </a:r>
                      <a:r>
                        <a:rPr lang="en-US" sz="1200" b="1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i.e</a:t>
                      </a:r>
                      <a:r>
                        <a:rPr 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. clean, compile). They may have multiple goals as well.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 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 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2640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clean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2.4.1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5/12/2010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Clean up after the build.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2640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compiler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2.3.2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9/9/2010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Compiles Java sources.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7283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deploy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2.7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8/24/2011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Deploy the built artifact to the remote repository.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failsafe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2.9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6/18/2011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Run the JUnit integration tests in an isolated </a:t>
                      </a:r>
                      <a:r>
                        <a:rPr lang="en-US" sz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classloader</a:t>
                      </a: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7283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install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2.3.1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5/21/2010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Install the built artifact into the local repository.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resources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2.5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2/27/2011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Copy the resources to the output directory for including in the JAR.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4897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site for Maven 2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2.3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5/23/2011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Generate a site for the current project.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5698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site for Maven 2 &amp; 3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3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8/2/2011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Generate a site for the current project.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7283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surefire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2.9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6/18/2011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Run the JUnit unit tests in an isolated classloader.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verifier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1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1/30/2010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Useful for integration tests - verifies the existence of certain conditions.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5698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Packaging types / tools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 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 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 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These plugins relate to packaging respective artifact types.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7283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ear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2.6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6/16/2011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Generate an EAR from the current project.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ejb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2.3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9/18/2010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Build an EJB (and optional client) from the current project.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7283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jar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2.3.2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8/21/2011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Build a JAR from the current project.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7283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rar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2.2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2/28/2007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Build a RAR from the current project.</a:t>
                      </a: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SVN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4800000" scaled="0"/>
                          </a:gradFill>
                        </a:rPr>
                        <a:t>JIRA</a:t>
                      </a:r>
                      <a:endParaRPr 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4800000" scaled="0"/>
                        </a:gradFill>
                      </a:endParaRPr>
                    </a:p>
                  </a:txBody>
                  <a:tcPr marL="7785" marR="7785" marT="7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5525361" y="437361"/>
            <a:ext cx="68421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eaLnBrk="0" hangingPunct="0"/>
            <a:r>
              <a:rPr lang="en-US" sz="1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Complete </a:t>
            </a:r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 of Maven Plugins:  http://maven.apache.org/plugins/index.html</a:t>
            </a:r>
          </a:p>
          <a:p>
            <a:pPr marL="342900" indent="-342900" eaLnBrk="0" hangingPunct="0"/>
            <a:endParaRPr lang="en-US" sz="1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3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nf.nu/wp-content/uploads/2011/noise_white/anfischer_NOISE_white_IV_01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/>
          <p:cNvSpPr/>
          <p:nvPr/>
        </p:nvSpPr>
        <p:spPr>
          <a:xfrm flipH="1">
            <a:off x="4735816" y="0"/>
            <a:ext cx="2318675" cy="2019300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0000" y="5327374"/>
            <a:ext cx="4572000" cy="1530626"/>
          </a:xfrm>
          <a:prstGeom prst="rect">
            <a:avLst/>
          </a:prstGeom>
          <a:gradFill>
            <a:gsLst>
              <a:gs pos="72000">
                <a:schemeClr val="accent1">
                  <a:lumMod val="0"/>
                  <a:alpha val="0"/>
                </a:schemeClr>
              </a:gs>
              <a:gs pos="100000">
                <a:schemeClr val="accent1">
                  <a:lumMod val="0"/>
                  <a:alpha val="48000"/>
                </a:schemeClr>
              </a:gs>
            </a:gsLst>
            <a:lin ang="48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852488" y="309197"/>
            <a:ext cx="10490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CREATING A NEW PROJECT</a:t>
            </a:r>
          </a:p>
          <a:p>
            <a:pPr algn="ctr"/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AN 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ARCHETYPE</a:t>
            </a:r>
            <a:endParaRPr lang="en-US" sz="60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                                                       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\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 ON EXERCISE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7364" y="2328497"/>
            <a:ext cx="3434080" cy="34340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en-US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Maven plugin</a:t>
            </a:r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363226" y="2328497"/>
            <a:ext cx="3434080" cy="34340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 </a:t>
            </a:r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original model </a:t>
            </a:r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a person, ideal example, or a prototype after which others are copied, patterned, or </a:t>
            </a:r>
            <a:r>
              <a:rPr lang="en-US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emulated</a:t>
            </a:r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39088" y="2328497"/>
            <a:ext cx="3434080" cy="34340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template project </a:t>
            </a:r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a particular type of module, it could be from a simple JAR or WAR module or complete template application for many popular frameworks  </a:t>
            </a:r>
          </a:p>
        </p:txBody>
      </p:sp>
      <p:sp>
        <p:nvSpPr>
          <p:cNvPr id="16" name="Block Arc 15"/>
          <p:cNvSpPr/>
          <p:nvPr/>
        </p:nvSpPr>
        <p:spPr>
          <a:xfrm>
            <a:off x="891987" y="2438510"/>
            <a:ext cx="3214053" cy="3214053"/>
          </a:xfrm>
          <a:prstGeom prst="blockArc">
            <a:avLst>
              <a:gd name="adj1" fmla="val 16079292"/>
              <a:gd name="adj2" fmla="val 3828532"/>
              <a:gd name="adj3" fmla="val 723"/>
            </a:avLst>
          </a:prstGeom>
          <a:noFill/>
          <a:ln w="12700">
            <a:solidFill>
              <a:srgbClr val="F1BB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Block Arc 16"/>
          <p:cNvSpPr/>
          <p:nvPr/>
        </p:nvSpPr>
        <p:spPr>
          <a:xfrm>
            <a:off x="4488972" y="2438510"/>
            <a:ext cx="3214053" cy="3214053"/>
          </a:xfrm>
          <a:prstGeom prst="blockArc">
            <a:avLst>
              <a:gd name="adj1" fmla="val 16079292"/>
              <a:gd name="adj2" fmla="val 1540143"/>
              <a:gd name="adj3" fmla="val 1556"/>
            </a:avLst>
          </a:prstGeom>
          <a:noFill/>
          <a:ln w="12700">
            <a:solidFill>
              <a:srgbClr val="F1BB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Block Arc 17"/>
          <p:cNvSpPr/>
          <p:nvPr/>
        </p:nvSpPr>
        <p:spPr>
          <a:xfrm>
            <a:off x="8049101" y="2438510"/>
            <a:ext cx="3214053" cy="3214053"/>
          </a:xfrm>
          <a:prstGeom prst="blockArc">
            <a:avLst>
              <a:gd name="adj1" fmla="val 16253784"/>
              <a:gd name="adj2" fmla="val 11366573"/>
              <a:gd name="adj3" fmla="val 0"/>
            </a:avLst>
          </a:prstGeom>
          <a:noFill/>
          <a:ln w="12700">
            <a:solidFill>
              <a:srgbClr val="F1BB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72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448214"/>
            <a:ext cx="12191999" cy="106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EXERCISE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HANDS ON EXERCISE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70123" y="1358990"/>
            <a:ext cx="7686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 SIMPLE JAVA WEB APP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7999" y="253524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 the following command from an empty </a:t>
            </a: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directory:</a:t>
            </a:r>
          </a:p>
          <a:p>
            <a:pPr algn="ctr"/>
            <a:endParaRPr lang="en-US" sz="2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 b="1" dirty="0" smtClean="0">
                <a:solidFill>
                  <a:srgbClr val="F1BB0D"/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mvn </a:t>
            </a:r>
            <a:r>
              <a:rPr lang="en-US" sz="2400" b="1" dirty="0" err="1">
                <a:solidFill>
                  <a:srgbClr val="F1BB0D"/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archetype:generate</a:t>
            </a:r>
            <a:endParaRPr lang="en-US" sz="2400" b="1" dirty="0">
              <a:solidFill>
                <a:srgbClr val="F1BB0D"/>
              </a:solidFill>
              <a:latin typeface="Consolas" panose="020B0609020204030204" pitchFamily="49" charset="0"/>
              <a:ea typeface="Segoe U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1708" y="4881050"/>
            <a:ext cx="9888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Sample list of Archetypes: 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http://docs.codehaus.org/display/MAVENUSER/Archetypes+List</a:t>
            </a:r>
          </a:p>
        </p:txBody>
      </p:sp>
    </p:spTree>
    <p:extLst>
      <p:ext uri="{BB962C8B-B14F-4D97-AF65-F5344CB8AC3E}">
        <p14:creationId xmlns:p14="http://schemas.microsoft.com/office/powerpoint/2010/main" val="56256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HANDS ON EXERCISE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436914" y="653143"/>
            <a:ext cx="932688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Choose a number or apply filter (format: 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:]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case sensitive contains): 124: 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133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Choose version:</a:t>
            </a:r>
          </a:p>
          <a:p>
            <a:r>
              <a:rPr lang="it-IT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 1.0-alpha-1</a:t>
            </a:r>
          </a:p>
          <a:p>
            <a:r>
              <a:rPr lang="it-IT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2: 1.0-alpha-2</a:t>
            </a:r>
          </a:p>
          <a:p>
            <a:r>
              <a:rPr lang="it-IT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3: 1.0-alpha-3</a:t>
            </a:r>
          </a:p>
          <a:p>
            <a:r>
              <a:rPr lang="it-IT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4: 1.0-alpha-4</a:t>
            </a:r>
          </a:p>
          <a:p>
            <a:r>
              <a:rPr lang="it-IT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5: 1.0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Choose a number: 4: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Downloading: http://repo1.maven.org/maven2/org/apache/maven/archetypes/maven-arc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hetype-webapp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/1.0/maven-archetype-webapp-1.0.jar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Downloading: http://repo1.maven.org/maven2/org/apache/maven/archetypes/maven-arc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hetype-webapp</a:t>
            </a:r>
            <a:r>
              <a:rPr lang="en-US" sz="1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/1.0/maven-archetype-webapp-1.0.pom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5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9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nf.nu/wp-content/uploads/2011/noise_white/anfischer_NOISE_white_IV_01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/>
          <p:cNvSpPr/>
          <p:nvPr/>
        </p:nvSpPr>
        <p:spPr>
          <a:xfrm flipH="1">
            <a:off x="3076140" y="0"/>
            <a:ext cx="1895061" cy="1650381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0000" y="5327374"/>
            <a:ext cx="4572000" cy="1530626"/>
          </a:xfrm>
          <a:prstGeom prst="rect">
            <a:avLst/>
          </a:prstGeom>
          <a:gradFill>
            <a:gsLst>
              <a:gs pos="72000">
                <a:schemeClr val="accent1">
                  <a:lumMod val="0"/>
                  <a:alpha val="0"/>
                </a:schemeClr>
              </a:gs>
              <a:gs pos="100000">
                <a:schemeClr val="accent1">
                  <a:lumMod val="0"/>
                  <a:alpha val="48000"/>
                </a:schemeClr>
              </a:gs>
            </a:gsLst>
            <a:lin ang="48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4023670" y="2766474"/>
            <a:ext cx="6833420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>
              <a:spcBef>
                <a:spcPts val="0"/>
              </a:spcBef>
              <a:spcAft>
                <a:spcPts val="600"/>
              </a:spcAft>
              <a:buClr>
                <a:srgbClr val="EFBF21"/>
              </a:buClr>
              <a:buFont typeface="Wingdings" panose="05000000000000000000" pitchFamily="2" charset="2"/>
              <a:buChar char="§"/>
            </a:pPr>
            <a:r>
              <a:rPr lang="en-US" sz="4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Overview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Clr>
                <a:srgbClr val="EFBF21"/>
              </a:buClr>
              <a:buFont typeface="Wingdings" panose="05000000000000000000" pitchFamily="2" charset="2"/>
              <a:buChar char="§"/>
            </a:pPr>
            <a:r>
              <a:rPr lang="en-US" sz="4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Benefits</a:t>
            </a:r>
            <a:r>
              <a:rPr lang="en-US" sz="4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using Maven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Clr>
                <a:srgbClr val="EFBF21"/>
              </a:buClr>
              <a:buFont typeface="Wingdings" panose="05000000000000000000" pitchFamily="2" charset="2"/>
              <a:buChar char="§"/>
            </a:pPr>
            <a:r>
              <a:rPr lang="en-US" sz="4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620816" y="48104"/>
            <a:ext cx="7431088" cy="1426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b="1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13782" y="3510591"/>
            <a:ext cx="25651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 on</a:t>
            </a:r>
            <a:endParaRPr lang="en-US" sz="4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24654" y="1256127"/>
            <a:ext cx="1223412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700" dirty="0" smtClean="0">
                <a:solidFill>
                  <a:srgbClr val="EFBF2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en-US" sz="28700" dirty="0">
              <a:solidFill>
                <a:srgbClr val="EFBF21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4485868" y="2558724"/>
            <a:ext cx="6833420" cy="269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Creating 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New Project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 – Program Object Model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 Quick Overview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 the New Project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Reusing Builds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 a Project Site</a:t>
            </a:r>
          </a:p>
        </p:txBody>
      </p:sp>
    </p:spTree>
    <p:extLst>
      <p:ext uri="{BB962C8B-B14F-4D97-AF65-F5344CB8AC3E}">
        <p14:creationId xmlns:p14="http://schemas.microsoft.com/office/powerpoint/2010/main" val="396880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8" grpId="1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HANDS ON EXERCISE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436914" y="653143"/>
            <a:ext cx="932688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: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: simple-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6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'version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1.0-SNAPSHOT: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'package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 properties configuration: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simple-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1.0-SNAPSHOT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Using following parameters for creating project from Old (1.x) Archetype: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maven-archetype-webapp:1.0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package,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9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HANDS ON EXERCISE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436914" y="653143"/>
            <a:ext cx="932688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: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: simple-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6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'version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1.0-SNAPSHOT: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'package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 properties configuration: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simple-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1.0-SNAPSHOT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Using following parameters for creating project from Old (1.x) Archetype: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maven-archetype-webapp:1.0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package,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8708" y="810154"/>
            <a:ext cx="12183292" cy="4613526"/>
          </a:xfrm>
          <a:prstGeom prst="rect">
            <a:avLst/>
          </a:prstGeom>
          <a:gradFill flip="none" rotWithShape="1">
            <a:gsLst>
              <a:gs pos="93000">
                <a:srgbClr val="262626">
                  <a:alpha val="94000"/>
                </a:srgbClr>
              </a:gs>
              <a:gs pos="100000">
                <a:srgbClr val="262626">
                  <a:alpha val="0"/>
                </a:srgbClr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6"/>
          <p:cNvSpPr txBox="1">
            <a:spLocks noChangeArrowheads="1"/>
          </p:cNvSpPr>
          <p:nvPr/>
        </p:nvSpPr>
        <p:spPr bwMode="auto">
          <a:xfrm>
            <a:off x="1556712" y="3014059"/>
            <a:ext cx="943617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groupId</a:t>
            </a:r>
            <a:r>
              <a:rPr lang="en-US" sz="2800" dirty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smtClean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An </a:t>
            </a:r>
            <a:r>
              <a:rPr lang="en-US" sz="2800" dirty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identifier for a collection of related modules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885509" y="1142294"/>
            <a:ext cx="0" cy="1737360"/>
          </a:xfrm>
          <a:prstGeom prst="line">
            <a:avLst/>
          </a:prstGeom>
          <a:ln w="28575">
            <a:solidFill>
              <a:srgbClr val="F1BB0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0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HANDS ON EXERCISE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436914" y="653143"/>
            <a:ext cx="932688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: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: simple-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6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'version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1.0-SNAPSHOT: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'package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 properties configuration: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simple-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1.0-SNAPSHOT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Using following parameters for creating project from Old (1.x) Archetype: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maven-archetype-webapp:1.0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package,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8708" y="1142294"/>
            <a:ext cx="12183292" cy="4281386"/>
          </a:xfrm>
          <a:prstGeom prst="rect">
            <a:avLst/>
          </a:prstGeom>
          <a:gradFill flip="none" rotWithShape="1">
            <a:gsLst>
              <a:gs pos="93000">
                <a:srgbClr val="262626">
                  <a:alpha val="94000"/>
                </a:srgbClr>
              </a:gs>
              <a:gs pos="100000">
                <a:srgbClr val="262626">
                  <a:alpha val="0"/>
                </a:srgbClr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6"/>
          <p:cNvSpPr txBox="1">
            <a:spLocks noChangeArrowheads="1"/>
          </p:cNvSpPr>
          <p:nvPr/>
        </p:nvSpPr>
        <p:spPr bwMode="auto">
          <a:xfrm>
            <a:off x="1556712" y="3299346"/>
            <a:ext cx="920708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 smtClean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b="1" dirty="0" err="1" smtClean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artifactId</a:t>
            </a:r>
            <a:r>
              <a:rPr lang="en-US" sz="2800" dirty="0" smtClean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en-US" sz="2800" dirty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unique identifier for a given module within a </a:t>
            </a:r>
            <a:r>
              <a:rPr lang="en-US" sz="2800" dirty="0" smtClean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group. </a:t>
            </a:r>
            <a:endParaRPr lang="en-US" sz="2800" dirty="0">
              <a:gradFill>
                <a:gsLst>
                  <a:gs pos="63000">
                    <a:srgbClr val="F1BB0D"/>
                  </a:gs>
                  <a:gs pos="100000">
                    <a:srgbClr val="F1BB0D"/>
                  </a:gs>
                </a:gsLst>
                <a:lin ang="5400000" scaled="1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 smtClean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800" dirty="0">
              <a:gradFill>
                <a:gsLst>
                  <a:gs pos="63000">
                    <a:srgbClr val="F1BB0D"/>
                  </a:gs>
                  <a:gs pos="100000">
                    <a:srgbClr val="F1BB0D"/>
                  </a:gs>
                </a:gsLst>
                <a:lin ang="5400000" scaled="1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85509" y="1339518"/>
            <a:ext cx="0" cy="1737360"/>
          </a:xfrm>
          <a:prstGeom prst="line">
            <a:avLst/>
          </a:prstGeom>
          <a:ln w="28575">
            <a:solidFill>
              <a:srgbClr val="F1BB0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53143"/>
            <a:ext cx="12183292" cy="365760"/>
          </a:xfrm>
          <a:prstGeom prst="rect">
            <a:avLst/>
          </a:prstGeom>
          <a:gradFill flip="none" rotWithShape="1">
            <a:gsLst>
              <a:gs pos="41000">
                <a:srgbClr val="262626">
                  <a:alpha val="94000"/>
                </a:srgbClr>
              </a:gs>
              <a:gs pos="100000">
                <a:srgbClr val="262626">
                  <a:alpha val="0"/>
                </a:srgbClr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HANDS ON EXERCISE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436914" y="653143"/>
            <a:ext cx="932688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: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: simple-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6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'version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1.0-SNAPSHOT: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value for property 'package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 properties configuration: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simple-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version: 1.0-SNAPSHOT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Using following parameters for creating project from Old (1.x) Archetype: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maven-archetype-webapp:1.0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package, Value: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8708" y="1339518"/>
            <a:ext cx="12183292" cy="4084162"/>
          </a:xfrm>
          <a:prstGeom prst="rect">
            <a:avLst/>
          </a:prstGeom>
          <a:gradFill flip="none" rotWithShape="1">
            <a:gsLst>
              <a:gs pos="93000">
                <a:srgbClr val="262626">
                  <a:alpha val="94000"/>
                </a:srgbClr>
              </a:gs>
              <a:gs pos="100000">
                <a:srgbClr val="262626">
                  <a:alpha val="0"/>
                </a:srgbClr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6"/>
          <p:cNvSpPr txBox="1">
            <a:spLocks noChangeArrowheads="1"/>
          </p:cNvSpPr>
          <p:nvPr/>
        </p:nvSpPr>
        <p:spPr bwMode="auto">
          <a:xfrm>
            <a:off x="1556712" y="3299346"/>
            <a:ext cx="920708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 smtClean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b="1" dirty="0" smtClean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version</a:t>
            </a:r>
            <a:r>
              <a:rPr lang="en-US" sz="2800" dirty="0" smtClean="0">
                <a:gradFill>
                  <a:gsLst>
                    <a:gs pos="63000">
                      <a:srgbClr val="F1BB0D"/>
                    </a:gs>
                    <a:gs pos="100000">
                      <a:srgbClr val="F1BB0D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used to identify the release or build number of the project. </a:t>
            </a:r>
            <a:endParaRPr lang="en-US" sz="2800" dirty="0">
              <a:gradFill>
                <a:gsLst>
                  <a:gs pos="63000">
                    <a:srgbClr val="F1BB0D"/>
                  </a:gs>
                  <a:gs pos="100000">
                    <a:srgbClr val="F1BB0D"/>
                  </a:gs>
                </a:gsLst>
                <a:lin ang="5400000" scaled="1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85509" y="1577788"/>
            <a:ext cx="0" cy="1499090"/>
          </a:xfrm>
          <a:prstGeom prst="line">
            <a:avLst/>
          </a:prstGeom>
          <a:ln w="28575">
            <a:solidFill>
              <a:srgbClr val="F1BB0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53143"/>
            <a:ext cx="12183292" cy="604413"/>
          </a:xfrm>
          <a:prstGeom prst="rect">
            <a:avLst/>
          </a:prstGeom>
          <a:gradFill flip="none" rotWithShape="1">
            <a:gsLst>
              <a:gs pos="61000">
                <a:srgbClr val="262626">
                  <a:alpha val="94000"/>
                </a:srgbClr>
              </a:gs>
              <a:gs pos="100000">
                <a:srgbClr val="262626">
                  <a:alpha val="0"/>
                </a:srgbClr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HANDS ON EXERCISE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436914" y="653143"/>
            <a:ext cx="932688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Value: simple-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basedir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Value: C:\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Parameter: version, Value: 1.0-SNAPSHOT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********************* End of debug info from resources from generated POM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***********************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project created from Old (1.x) Archetype in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C:\simple-webapp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BUILD SUCCESSFUL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Total time: 39 seconds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Finished at: Fri Sep 16 16:06:49 CST 2011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Final Memory: 10M/19M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C:\&gt;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8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              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\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POM.XML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981200" y="531812"/>
            <a:ext cx="8229600" cy="2897188"/>
          </a:xfrm>
          <a:prstGeom prst="rect">
            <a:avLst/>
          </a:prstGeom>
          <a:noFill/>
        </p:spPr>
        <p:txBody>
          <a:bodyPr vert="horz" lIns="0" tIns="45720" rIns="0" bIns="0" rtlCol="0">
            <a:noAutofit/>
          </a:bodyPr>
          <a:lstStyle>
            <a:lvl1pPr marL="17621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361950" indent="-185738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53816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715963" indent="-17780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900113" indent="-18415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The created project will be stored in the simple-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webapp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subdirectory and should look as shown next: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`-- simple-</a:t>
            </a:r>
            <a:r>
              <a:rPr lang="en-US" dirty="0" err="1" smtClean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webapp</a:t>
            </a:r>
            <a:r>
              <a:rPr lang="en-US" dirty="0" smtClean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|-- pom.xml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`-- </a:t>
            </a:r>
            <a:r>
              <a:rPr lang="en-US" dirty="0" err="1" smtClean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src</a:t>
            </a:r>
            <a:r>
              <a:rPr lang="en-US" dirty="0" smtClean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`-- </a:t>
            </a:r>
            <a:r>
              <a:rPr lang="en-US" dirty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|-- resources </a:t>
            </a:r>
          </a:p>
          <a:p>
            <a:pPr marL="0" indent="0">
              <a:buNone/>
            </a:pPr>
            <a:r>
              <a:rPr lang="en-US" dirty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`-- </a:t>
            </a:r>
            <a:r>
              <a:rPr lang="en-US" dirty="0" err="1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webapp</a:t>
            </a:r>
            <a:r>
              <a:rPr lang="en-US" dirty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  |-- WEB-INF </a:t>
            </a:r>
          </a:p>
          <a:p>
            <a:pPr marL="0" indent="0">
              <a:buNone/>
            </a:pPr>
            <a:r>
              <a:rPr lang="en-US" dirty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      | `-- web.xml </a:t>
            </a:r>
          </a:p>
          <a:p>
            <a:pPr marL="0" indent="0">
              <a:buNone/>
            </a:pPr>
            <a:r>
              <a:rPr lang="en-US" dirty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  `-- </a:t>
            </a:r>
            <a:r>
              <a:rPr lang="en-US" dirty="0" err="1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index.jsp</a:t>
            </a:r>
            <a:r>
              <a:rPr lang="en-US" dirty="0">
                <a:solidFill>
                  <a:srgbClr val="F1BB0D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286400" y="4643616"/>
            <a:ext cx="7619200" cy="919401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42849" anchor="ctr">
            <a:spAutoFit/>
          </a:bodyPr>
          <a:lstStyle/>
          <a:p>
            <a:pPr algn="ctr"/>
            <a:r>
              <a:rPr 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</a:t>
            </a:r>
            <a:r>
              <a:rPr lang="en-US" sz="16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src</a:t>
            </a:r>
            <a:r>
              <a:rPr 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/main/</a:t>
            </a:r>
            <a:r>
              <a:rPr lang="en-US" sz="16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webapp</a:t>
            </a:r>
            <a:r>
              <a:rPr 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directory contains the basic web application.</a:t>
            </a:r>
          </a:p>
          <a:p>
            <a:pPr algn="ctr"/>
            <a:r>
              <a:rPr 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pom.xml </a:t>
            </a:r>
            <a:r>
              <a:rPr 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specifies the information Maven needs to know.</a:t>
            </a:r>
          </a:p>
          <a:p>
            <a:pPr algn="ctr"/>
            <a:r>
              <a:rPr 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This directory structure has followed the Maven convention for web applications</a:t>
            </a: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</a:rPr>
              <a:t>.</a:t>
            </a:r>
            <a:endParaRPr lang="en-US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713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51708" y="1944289"/>
            <a:ext cx="9888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pom.xml</a:t>
            </a:r>
            <a:endParaRPr lang="en-US" sz="2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535" y="2654113"/>
            <a:ext cx="8705850" cy="3800475"/>
          </a:xfrm>
          <a:prstGeom prst="rect">
            <a:avLst/>
          </a:prstGeom>
          <a:effectLst>
            <a:outerShdw blurRad="4191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	               \ POM.XML</a:t>
            </a:r>
          </a:p>
        </p:txBody>
      </p:sp>
      <p:sp>
        <p:nvSpPr>
          <p:cNvPr id="13" name="Parallelogram 12"/>
          <p:cNvSpPr/>
          <p:nvPr/>
        </p:nvSpPr>
        <p:spPr>
          <a:xfrm flipH="1">
            <a:off x="7898116" y="0"/>
            <a:ext cx="2157410" cy="1878857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852488" y="309197"/>
            <a:ext cx="10490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CREATING A NEW PROJECT</a:t>
            </a:r>
          </a:p>
          <a:p>
            <a:pPr algn="ctr"/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AN 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ARCHETYPE</a:t>
            </a:r>
            <a:endParaRPr lang="en-US" sz="60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51708" y="1944289"/>
            <a:ext cx="9888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pom.xml</a:t>
            </a:r>
            <a:endParaRPr lang="en-US" sz="2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535" y="2654113"/>
            <a:ext cx="8705850" cy="3800475"/>
          </a:xfrm>
          <a:prstGeom prst="rect">
            <a:avLst/>
          </a:prstGeom>
          <a:effectLst>
            <a:outerShdw blurRad="4191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	               \ POM.XML</a:t>
            </a:r>
          </a:p>
        </p:txBody>
      </p:sp>
      <p:sp>
        <p:nvSpPr>
          <p:cNvPr id="9" name="Rectangle 8"/>
          <p:cNvSpPr/>
          <p:nvPr/>
        </p:nvSpPr>
        <p:spPr>
          <a:xfrm>
            <a:off x="1760535" y="2654113"/>
            <a:ext cx="8705850" cy="3800475"/>
          </a:xfrm>
          <a:prstGeom prst="rect">
            <a:avLst/>
          </a:prstGeom>
          <a:solidFill>
            <a:schemeClr val="tx1">
              <a:alpha val="72157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0" y="358485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archetype has substituted in the coordinates that it prompted for </a:t>
            </a:r>
            <a:r>
              <a:rPr lang="en-US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earlier.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 </a:t>
            </a:r>
            <a:r>
              <a:rPr 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has also added the war packaging type to indicate that the build structure for the project is a web application.</a:t>
            </a:r>
          </a:p>
        </p:txBody>
      </p:sp>
      <p:sp>
        <p:nvSpPr>
          <p:cNvPr id="13" name="Parallelogram 12"/>
          <p:cNvSpPr/>
          <p:nvPr/>
        </p:nvSpPr>
        <p:spPr>
          <a:xfrm flipH="1">
            <a:off x="7898116" y="0"/>
            <a:ext cx="2157410" cy="1878857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852488" y="309197"/>
            <a:ext cx="10490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CREATING A NEW PROJECT</a:t>
            </a:r>
          </a:p>
          <a:p>
            <a:pPr algn="ctr"/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AN 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ARCHETYPE</a:t>
            </a:r>
            <a:endParaRPr lang="en-US" sz="60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3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	               \ POM.XML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000991" y="2400501"/>
            <a:ext cx="2604654" cy="3099754"/>
          </a:xfrm>
          <a:prstGeom prst="snip1Rect">
            <a:avLst>
              <a:gd name="adj" fmla="val 29433"/>
            </a:avLst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852488" y="309197"/>
            <a:ext cx="10490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CREATING A NEW PROJECT</a:t>
            </a:r>
          </a:p>
          <a:p>
            <a:pPr algn="ctr"/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AN ARCHETYPE</a:t>
            </a:r>
            <a:endParaRPr lang="en-US" sz="6000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46688" y="2190505"/>
            <a:ext cx="6096000" cy="8536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Maven coordinate of the project for reuse by other </a:t>
            </a: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projects</a:t>
            </a:r>
            <a:endParaRPr lang="en-US" sz="2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8" y="1878857"/>
            <a:ext cx="5326639" cy="532663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55183" y="3532710"/>
            <a:ext cx="21904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pom.xml</a:t>
            </a:r>
            <a:endParaRPr lang="en-US" sz="54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Parallelogram 24"/>
          <p:cNvSpPr/>
          <p:nvPr/>
        </p:nvSpPr>
        <p:spPr>
          <a:xfrm flipH="1">
            <a:off x="4486625" y="2300604"/>
            <a:ext cx="696562" cy="630936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65688" y="3354853"/>
            <a:ext cx="6096000" cy="4584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name, description and </a:t>
            </a: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license</a:t>
            </a:r>
            <a:endParaRPr lang="en-US" sz="2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arallelogram 26"/>
          <p:cNvSpPr/>
          <p:nvPr/>
        </p:nvSpPr>
        <p:spPr>
          <a:xfrm flipH="1">
            <a:off x="4105625" y="3268614"/>
            <a:ext cx="696562" cy="630936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/>
          <p:cNvSpPr/>
          <p:nvPr/>
        </p:nvSpPr>
        <p:spPr>
          <a:xfrm flipH="1">
            <a:off x="4874944" y="4236624"/>
            <a:ext cx="696562" cy="630936"/>
          </a:xfrm>
          <a:prstGeom prst="parallelogram">
            <a:avLst>
              <a:gd name="adj" fmla="val 33553"/>
            </a:avLst>
          </a:prstGeom>
          <a:solidFill>
            <a:schemeClr val="tx1">
              <a:lumMod val="85000"/>
              <a:lumOff val="15000"/>
              <a:alpha val="85098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71506" y="4167503"/>
            <a:ext cx="6096000" cy="10511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resource information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such as the location of source control, issue tracking, and continuous integration</a:t>
            </a:r>
            <a:r>
              <a:rPr lang="en-US" sz="1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834906" y="5287036"/>
            <a:ext cx="6096000" cy="8536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Developers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contributors and organizations participating in the project.</a:t>
            </a:r>
          </a:p>
        </p:txBody>
      </p:sp>
      <p:sp>
        <p:nvSpPr>
          <p:cNvPr id="32" name="Parallelogram 31"/>
          <p:cNvSpPr/>
          <p:nvPr/>
        </p:nvSpPr>
        <p:spPr>
          <a:xfrm flipH="1">
            <a:off x="4056010" y="5401905"/>
            <a:ext cx="696562" cy="630936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3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  <p:bldP spid="26" grpId="0"/>
      <p:bldP spid="27" grpId="0" animBg="1"/>
      <p:bldP spid="28" grpId="0" animBg="1"/>
      <p:bldP spid="30" grpId="0"/>
      <p:bldP spid="31" grpId="0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 Same Side Corner Rectangle 61"/>
          <p:cNvSpPr/>
          <p:nvPr/>
        </p:nvSpPr>
        <p:spPr>
          <a:xfrm>
            <a:off x="9010979" y="4969832"/>
            <a:ext cx="2441448" cy="957708"/>
          </a:xfrm>
          <a:prstGeom prst="round2SameRect">
            <a:avLst>
              <a:gd name="adj1" fmla="val 0"/>
              <a:gd name="adj2" fmla="val 24863"/>
            </a:avLst>
          </a:prstGeom>
          <a:pattFill prst="wdDnDiag">
            <a:fgClr>
              <a:schemeClr val="bg1">
                <a:lumMod val="85000"/>
              </a:schemeClr>
            </a:fgClr>
            <a:bgClr>
              <a:srgbClr val="FBFBFB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 Same Side Corner Rectangle 60"/>
          <p:cNvSpPr/>
          <p:nvPr/>
        </p:nvSpPr>
        <p:spPr>
          <a:xfrm>
            <a:off x="6357274" y="4969832"/>
            <a:ext cx="2441448" cy="957708"/>
          </a:xfrm>
          <a:prstGeom prst="round2SameRect">
            <a:avLst>
              <a:gd name="adj1" fmla="val 0"/>
              <a:gd name="adj2" fmla="val 24863"/>
            </a:avLst>
          </a:prstGeom>
          <a:pattFill prst="wdDnDiag">
            <a:fgClr>
              <a:schemeClr val="tx1">
                <a:lumMod val="95000"/>
                <a:lumOff val="5000"/>
              </a:schemeClr>
            </a:fgClr>
            <a:bgClr>
              <a:srgbClr val="FBFBFB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 Same Side Corner Rectangle 45"/>
          <p:cNvSpPr/>
          <p:nvPr/>
        </p:nvSpPr>
        <p:spPr>
          <a:xfrm>
            <a:off x="9048759" y="3916298"/>
            <a:ext cx="2441448" cy="406112"/>
          </a:xfrm>
          <a:prstGeom prst="round2SameRect">
            <a:avLst>
              <a:gd name="adj1" fmla="val 0"/>
              <a:gd name="adj2" fmla="val 50000"/>
            </a:avLst>
          </a:prstGeom>
          <a:pattFill prst="wdDnDiag">
            <a:fgClr>
              <a:srgbClr val="F5C631"/>
            </a:fgClr>
            <a:bgClr>
              <a:srgbClr val="FBFBFB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329842" y="5251550"/>
            <a:ext cx="2468880" cy="0"/>
          </a:xfrm>
          <a:prstGeom prst="line">
            <a:avLst/>
          </a:prstGeom>
          <a:ln w="381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6329842" y="5594450"/>
            <a:ext cx="2468880" cy="0"/>
          </a:xfrm>
          <a:prstGeom prst="line">
            <a:avLst/>
          </a:prstGeom>
          <a:ln w="381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329842" y="2872831"/>
            <a:ext cx="2468880" cy="417526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rgbClr val="FBFBFB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29842" y="3395766"/>
            <a:ext cx="2468880" cy="417526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rgbClr val="FBFBFB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 Same Side Corner Rectangle 31"/>
          <p:cNvSpPr/>
          <p:nvPr/>
        </p:nvSpPr>
        <p:spPr>
          <a:xfrm>
            <a:off x="6357274" y="3916298"/>
            <a:ext cx="2441448" cy="406112"/>
          </a:xfrm>
          <a:prstGeom prst="round2SameRect">
            <a:avLst>
              <a:gd name="adj1" fmla="val 0"/>
              <a:gd name="adj2" fmla="val 50000"/>
            </a:avLst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rgbClr val="FBFBFB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29842" y="1593313"/>
            <a:ext cx="2468880" cy="1187926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rgbClr val="FBFBFB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053500" y="1593312"/>
            <a:ext cx="2468880" cy="2219979"/>
          </a:xfrm>
          <a:prstGeom prst="rect">
            <a:avLst/>
          </a:prstGeom>
          <a:pattFill prst="wdDnDiag">
            <a:fgClr>
              <a:srgbClr val="F5C631"/>
            </a:fgClr>
            <a:bgClr>
              <a:srgbClr val="FBFBFB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	               \ POM.XML</a:t>
            </a:r>
          </a:p>
        </p:txBody>
      </p:sp>
      <p:sp>
        <p:nvSpPr>
          <p:cNvPr id="13" name="Parallelogram 12"/>
          <p:cNvSpPr/>
          <p:nvPr/>
        </p:nvSpPr>
        <p:spPr>
          <a:xfrm flipH="1">
            <a:off x="337179" y="0"/>
            <a:ext cx="1529950" cy="1332411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578884" y="593703"/>
            <a:ext cx="479321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</a:t>
            </a: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PROJECT OBJECT MODEL </a:t>
            </a:r>
            <a:endParaRPr lang="en-US" sz="60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96000" y="396550"/>
            <a:ext cx="5634219" cy="5771170"/>
          </a:xfrm>
          <a:prstGeom prst="roundRect">
            <a:avLst>
              <a:gd name="adj" fmla="val 6585"/>
            </a:avLst>
          </a:prstGeom>
          <a:noFill/>
          <a:ln w="76200">
            <a:solidFill>
              <a:srgbClr val="13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25522" y="551063"/>
            <a:ext cx="1335932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</a:t>
            </a:r>
            <a:endParaRPr lang="en-US" sz="24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29842" y="1082818"/>
            <a:ext cx="2468880" cy="3253410"/>
          </a:xfrm>
          <a:prstGeom prst="roundRect">
            <a:avLst>
              <a:gd name="adj" fmla="val 13457"/>
            </a:avLst>
          </a:prstGeom>
          <a:noFill/>
          <a:ln w="57150">
            <a:solidFill>
              <a:srgbClr val="13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9019634" y="1082818"/>
            <a:ext cx="2468880" cy="3253410"/>
          </a:xfrm>
          <a:prstGeom prst="roundRect">
            <a:avLst>
              <a:gd name="adj" fmla="val 13457"/>
            </a:avLst>
          </a:prstGeom>
          <a:noFill/>
          <a:ln w="57150">
            <a:solidFill>
              <a:srgbClr val="13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329842" y="4529101"/>
            <a:ext cx="2468880" cy="1398440"/>
          </a:xfrm>
          <a:prstGeom prst="roundRect">
            <a:avLst>
              <a:gd name="adj" fmla="val 18586"/>
            </a:avLst>
          </a:prstGeom>
          <a:noFill/>
          <a:ln w="57150">
            <a:solidFill>
              <a:srgbClr val="13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04290" y="1178494"/>
            <a:ext cx="2119983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 Relationships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94082" y="1178494"/>
            <a:ext cx="2119983" cy="336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Settings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04290" y="4633393"/>
            <a:ext cx="2119983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General Project Info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194081" y="4633393"/>
            <a:ext cx="2119983" cy="336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Environment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670427" y="1598001"/>
            <a:ext cx="2119983" cy="336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smtClean="0">
                <a:ln w="38100">
                  <a:solidFill>
                    <a:srgbClr val="FAFAFA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Coordinate</a:t>
            </a:r>
            <a:endParaRPr lang="en-US" sz="1600" b="1" dirty="0">
              <a:ln w="38100">
                <a:solidFill>
                  <a:srgbClr val="FAFAFA"/>
                </a:solidFill>
              </a:ln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70427" y="1593313"/>
            <a:ext cx="2119983" cy="336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Coordinate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383410" y="1910788"/>
            <a:ext cx="2119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>
                <a:ln w="57150">
                  <a:solidFill>
                    <a:srgbClr val="FBFBFB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sz="1600" b="1" dirty="0" err="1" smtClean="0">
                <a:ln w="57150">
                  <a:solidFill>
                    <a:srgbClr val="FBFBFB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roupid</a:t>
            </a:r>
            <a:endParaRPr lang="en-US" sz="1600" b="1" dirty="0" smtClean="0">
              <a:ln w="57150">
                <a:solidFill>
                  <a:srgbClr val="FBFBFB"/>
                </a:solidFill>
              </a:ln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 smtClean="0">
                <a:ln w="57150">
                  <a:solidFill>
                    <a:srgbClr val="FBFBFB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artifactid</a:t>
            </a:r>
            <a:endParaRPr lang="en-US" sz="1600" b="1" dirty="0" smtClean="0">
              <a:ln w="57150">
                <a:solidFill>
                  <a:srgbClr val="FBFBFB"/>
                </a:solidFill>
              </a:ln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ln w="57150">
                  <a:solidFill>
                    <a:srgbClr val="FBFBFB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version</a:t>
            </a:r>
            <a:endParaRPr lang="en-US" sz="1600" b="1" dirty="0">
              <a:ln w="57150">
                <a:solidFill>
                  <a:srgbClr val="FBFBFB"/>
                </a:solidFill>
              </a:ln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83409" y="1909755"/>
            <a:ext cx="2119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sz="1600" b="1" dirty="0" err="1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roupid</a:t>
            </a:r>
            <a:endParaRPr lang="en-US" sz="1600" b="1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artifactid</a:t>
            </a:r>
            <a:endParaRPr lang="en-US" sz="1600" b="1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version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43646" y="2883355"/>
            <a:ext cx="2119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 smtClean="0">
                <a:ln w="76200">
                  <a:solidFill>
                    <a:srgbClr val="FBFBFB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Multimodule</a:t>
            </a:r>
            <a:endParaRPr lang="en-US" sz="1600" b="1" dirty="0">
              <a:ln w="76200">
                <a:solidFill>
                  <a:srgbClr val="FBFBFB"/>
                </a:solidFill>
              </a:ln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43646" y="3429968"/>
            <a:ext cx="2119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ln w="57150">
                  <a:solidFill>
                    <a:srgbClr val="FBFBFB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Inheritance</a:t>
            </a:r>
            <a:endParaRPr lang="en-US" sz="1600" b="1" dirty="0">
              <a:ln w="57150">
                <a:solidFill>
                  <a:srgbClr val="FBFBFB"/>
                </a:solidFill>
              </a:ln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543646" y="3950077"/>
            <a:ext cx="2119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ln w="57150">
                  <a:solidFill>
                    <a:srgbClr val="FBFBFB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Dependencies</a:t>
            </a:r>
            <a:endParaRPr lang="en-US" sz="1600" b="1" dirty="0">
              <a:ln w="57150">
                <a:solidFill>
                  <a:srgbClr val="FBFBFB"/>
                </a:solidFill>
              </a:ln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43047" y="2871996"/>
            <a:ext cx="2119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1600" b="1" dirty="0" err="1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ultimodule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43047" y="3431309"/>
            <a:ext cx="2119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nheritance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543047" y="3951418"/>
            <a:ext cx="2119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ependencies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332444" y="1589112"/>
            <a:ext cx="2119983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smtClean="0">
                <a:ln w="38100">
                  <a:solidFill>
                    <a:srgbClr val="FAFAFA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</a:t>
            </a:r>
            <a:endParaRPr lang="en-US" sz="1600" b="1" dirty="0">
              <a:ln w="38100">
                <a:solidFill>
                  <a:srgbClr val="FAFAFA"/>
                </a:solidFill>
              </a:ln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332444" y="1593313"/>
            <a:ext cx="2119983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17881" y="1923716"/>
            <a:ext cx="2286000" cy="402703"/>
          </a:xfrm>
          <a:prstGeom prst="rect">
            <a:avLst/>
          </a:prstGeom>
          <a:solidFill>
            <a:srgbClr val="FBFB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 </a:t>
            </a:r>
            <a:r>
              <a:rPr lang="en-US" sz="1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directories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9117881" y="2404431"/>
            <a:ext cx="2286000" cy="402703"/>
          </a:xfrm>
          <a:prstGeom prst="rect">
            <a:avLst/>
          </a:prstGeom>
          <a:solidFill>
            <a:srgbClr val="FBFB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extensions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117881" y="2876922"/>
            <a:ext cx="2286000" cy="402703"/>
          </a:xfrm>
          <a:prstGeom prst="rect">
            <a:avLst/>
          </a:prstGeom>
          <a:solidFill>
            <a:srgbClr val="FBFB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resources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9117881" y="3346413"/>
            <a:ext cx="2286000" cy="402703"/>
          </a:xfrm>
          <a:prstGeom prst="rect">
            <a:avLst/>
          </a:prstGeom>
          <a:solidFill>
            <a:srgbClr val="FBFB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plugins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300176" y="3950077"/>
            <a:ext cx="2119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ln w="57150">
                  <a:solidFill>
                    <a:srgbClr val="FBFBFB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reporting</a:t>
            </a:r>
            <a:endParaRPr lang="en-US" sz="1600" b="1" dirty="0">
              <a:ln w="57150">
                <a:solidFill>
                  <a:srgbClr val="FBFBFB"/>
                </a:solidFill>
              </a:ln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299577" y="3951418"/>
            <a:ext cx="2119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reporting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649291" y="4938396"/>
            <a:ext cx="211998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600" b="1" dirty="0" smtClean="0">
                <a:ln w="57150">
                  <a:solidFill>
                    <a:srgbClr val="FBFBFB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General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600" b="1" dirty="0" smtClean="0">
                <a:ln w="57150">
                  <a:solidFill>
                    <a:srgbClr val="FBFBFB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Contributors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600" b="1" dirty="0" smtClean="0">
                <a:ln w="57150">
                  <a:solidFill>
                    <a:srgbClr val="FBFBFB"/>
                  </a:solidFill>
                </a:ln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Licenses</a:t>
            </a:r>
            <a:endParaRPr lang="en-US" sz="1600" b="1" dirty="0">
              <a:ln w="57150">
                <a:solidFill>
                  <a:srgbClr val="FBFBFB"/>
                </a:solidFill>
              </a:ln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341099" y="4938396"/>
            <a:ext cx="2119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Environment Info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048759" y="5306065"/>
            <a:ext cx="24123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Environment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Profiles</a:t>
            </a:r>
            <a:endParaRPr lang="en-US" sz="16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49291" y="4938396"/>
            <a:ext cx="211998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General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Contributors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Licenses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9021327" y="5251550"/>
            <a:ext cx="2468880" cy="0"/>
          </a:xfrm>
          <a:prstGeom prst="line">
            <a:avLst/>
          </a:prstGeom>
          <a:ln w="381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9019634" y="4529101"/>
            <a:ext cx="2468880" cy="1398440"/>
          </a:xfrm>
          <a:prstGeom prst="roundRect">
            <a:avLst>
              <a:gd name="adj" fmla="val 14739"/>
            </a:avLst>
          </a:prstGeom>
          <a:noFill/>
          <a:ln w="57150">
            <a:solidFill>
              <a:srgbClr val="13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Box 4"/>
          <p:cNvSpPr txBox="1">
            <a:spLocks noChangeArrowheads="1"/>
          </p:cNvSpPr>
          <p:nvPr/>
        </p:nvSpPr>
        <p:spPr bwMode="auto">
          <a:xfrm>
            <a:off x="619959" y="2411194"/>
            <a:ext cx="4752141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pom.xml file is </a:t>
            </a:r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core of a project's configuratio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 in Maven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POM is always in a file named </a:t>
            </a:r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pom.xml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the base directory of a Maven project.</a:t>
            </a:r>
          </a:p>
          <a:p>
            <a:endParaRPr lang="en-US" sz="2000" dirty="0" smtClean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a single configuration file that contains the majority of</a:t>
            </a:r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information required to build a project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just the way you want. </a:t>
            </a:r>
          </a:p>
        </p:txBody>
      </p:sp>
    </p:spTree>
    <p:extLst>
      <p:ext uri="{BB962C8B-B14F-4D97-AF65-F5344CB8AC3E}">
        <p14:creationId xmlns:p14="http://schemas.microsoft.com/office/powerpoint/2010/main" val="35874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6095999" y="0"/>
            <a:ext cx="3519473" cy="1248433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48104"/>
            <a:ext cx="12191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OVERVIEW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MAVEN</a:t>
            </a:r>
            <a:r>
              <a:rPr lang="en-US" sz="1400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MAVEN OVERVIEW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92674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is generally considered by many to be a </a:t>
            </a:r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tool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75059" y="2548760"/>
            <a:ext cx="2706624" cy="2703303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http://codebyte.in/wp-content/uploads/2014/01/1375914058_source_c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07" y="2854708"/>
            <a:ext cx="1804929" cy="180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825907" y="4560730"/>
            <a:ext cx="1813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95999" y="2548760"/>
            <a:ext cx="2706624" cy="2703303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372388" y="4560730"/>
            <a:ext cx="2153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standalone form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Picture 6" descr="http://static1.squarespace.com/static/52e6834ee4b02049a12e419f/t/52e8fedee4b0acb3c202d745/1391001314061/software-noun-project-icon_2879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90" y="3076384"/>
            <a:ext cx="1262442" cy="126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hevron 11"/>
          <p:cNvSpPr/>
          <p:nvPr/>
        </p:nvSpPr>
        <p:spPr>
          <a:xfrm>
            <a:off x="5914570" y="3718982"/>
            <a:ext cx="362857" cy="362857"/>
          </a:xfrm>
          <a:prstGeom prst="chevron">
            <a:avLst/>
          </a:prstGeom>
          <a:solidFill>
            <a:srgbClr val="EEEEE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75059" y="2548758"/>
            <a:ext cx="5427564" cy="2703303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MANAGEMENT TOOL</a:t>
            </a:r>
          </a:p>
        </p:txBody>
      </p:sp>
    </p:spTree>
    <p:extLst>
      <p:ext uri="{BB962C8B-B14F-4D97-AF65-F5344CB8AC3E}">
        <p14:creationId xmlns:p14="http://schemas.microsoft.com/office/powerpoint/2010/main" val="1505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8" dur="1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1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1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6" grpId="0"/>
      <p:bldP spid="23" grpId="0" animBg="1"/>
      <p:bldP spid="24" grpId="0"/>
      <p:bldP spid="12" grpId="0" animBg="1"/>
      <p:bldP spid="13" grpId="0" animBg="1"/>
      <p:bldP spid="13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07597" y="1828800"/>
            <a:ext cx="5869151" cy="3988281"/>
          </a:xfrm>
          <a:prstGeom prst="roundRect">
            <a:avLst>
              <a:gd name="adj" fmla="val 720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	               \ POM.XML</a:t>
            </a:r>
          </a:p>
        </p:txBody>
      </p:sp>
      <p:sp>
        <p:nvSpPr>
          <p:cNvPr id="13" name="Parallelogram 12"/>
          <p:cNvSpPr/>
          <p:nvPr/>
        </p:nvSpPr>
        <p:spPr>
          <a:xfrm flipH="1">
            <a:off x="2788279" y="0"/>
            <a:ext cx="1529950" cy="1332411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879992" y="593703"/>
            <a:ext cx="104320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</a:t>
            </a: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QUICK OVERVIEW</a:t>
            </a:r>
            <a:endParaRPr lang="en-US" sz="60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729759" y="2090358"/>
            <a:ext cx="5646989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project 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xmlns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="http://maven.apache.org/POM/4.0.0"</a:t>
            </a:r>
          </a:p>
          <a:p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xmlns:xsi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="http://www.w3.org/2001/XMLSchema-instance"</a:t>
            </a:r>
          </a:p>
          <a:p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xsi:schemaLocation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="http://maven.apache.org/POM/4.0.0</a:t>
            </a:r>
          </a:p>
          <a:p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                        http://maven.apache.org/xsd/maven-4.0.0.xsd"&gt;</a:t>
            </a:r>
          </a:p>
          <a:p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modelVersion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&gt;4.0.0&lt;/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modelVersion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&lt;!-- The Basics --&gt;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groupId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groupId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artifactId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artifactId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&lt;version&gt;...&lt;/version&gt;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&lt;packaging&gt;...&lt;/packaging&gt;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&lt;dependencies&gt;...&lt;/dependencies&gt;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&lt;parent&gt;...&lt;/parent&gt;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dependencyManagement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dependencyManagement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&lt;modules&gt;...&lt;/modules&gt;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&lt;properties&gt;...&lt;/properties</a:t>
            </a:r>
            <a:r>
              <a:rPr lang="en-US" sz="1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  <a:endParaRPr lang="en-US" sz="14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Consolas" panose="020B0609020204030204" pitchFamily="49" charset="0"/>
              <a:ea typeface="Segoe U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606396" y="2888342"/>
            <a:ext cx="4584117" cy="870857"/>
          </a:xfrm>
          <a:prstGeom prst="roundRect">
            <a:avLst>
              <a:gd name="adj" fmla="val 1720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822910" y="3052166"/>
            <a:ext cx="41510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This element indicates the unique identifier of the organization or group that created the project</a:t>
            </a:r>
            <a:r>
              <a:rPr lang="en-US" sz="1400" dirty="0" smtClean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0"/>
                      <a:lumOff val="100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85710" y="3323772"/>
            <a:ext cx="2102176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59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07597" y="1828800"/>
            <a:ext cx="5869151" cy="3988281"/>
          </a:xfrm>
          <a:prstGeom prst="roundRect">
            <a:avLst>
              <a:gd name="adj" fmla="val 720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	               \ POM.XML</a:t>
            </a:r>
          </a:p>
        </p:txBody>
      </p:sp>
      <p:sp>
        <p:nvSpPr>
          <p:cNvPr id="13" name="Parallelogram 12"/>
          <p:cNvSpPr/>
          <p:nvPr/>
        </p:nvSpPr>
        <p:spPr>
          <a:xfrm flipH="1">
            <a:off x="2788279" y="0"/>
            <a:ext cx="1529950" cy="1332411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879992" y="593703"/>
            <a:ext cx="104320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</a:t>
            </a: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QUICK OVERVIEW</a:t>
            </a:r>
            <a:endParaRPr lang="en-US" sz="60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729759" y="2090358"/>
            <a:ext cx="5646989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project 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xmlns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="http://maven.apache.org/POM/4.0.0"</a:t>
            </a:r>
          </a:p>
          <a:p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xmlns:xsi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="http://www.w3.org/2001/XMLSchema-instance"</a:t>
            </a:r>
          </a:p>
          <a:p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xsi:schemaLocation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="http://maven.apache.org/POM/4.0.0</a:t>
            </a:r>
          </a:p>
          <a:p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                        http://maven.apache.org/xsd/maven-4.0.0.xsd"&gt;</a:t>
            </a:r>
          </a:p>
          <a:p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modelVersion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&gt;4.0.0&lt;/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modelVersion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&lt;!-- The Basics --&gt;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groupId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groupId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artifactId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artifactId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&lt;version&gt;...&lt;/version&gt;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&lt;packaging&gt;...&lt;/packaging&gt;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&lt;dependencies&gt;...&lt;/dependencies&gt;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&lt;parent&gt;...&lt;/parent&gt;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dependencyManagement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dependencyManagement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&lt;modules&gt;...&lt;/modules&gt;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&lt;properties&gt;...&lt;/properties</a:t>
            </a:r>
            <a:r>
              <a:rPr lang="en-US" sz="1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  <a:endParaRPr lang="en-US" sz="14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Consolas" panose="020B0609020204030204" pitchFamily="49" charset="0"/>
              <a:ea typeface="Segoe U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606396" y="3052239"/>
            <a:ext cx="4584117" cy="1335315"/>
          </a:xfrm>
          <a:prstGeom prst="roundRect">
            <a:avLst>
              <a:gd name="adj" fmla="val 1720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28571" y="3730172"/>
            <a:ext cx="2859315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717534" y="3145396"/>
            <a:ext cx="43568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1400" dirty="0" err="1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groupId</a:t>
            </a:r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one of the key identifiers of a project and is typically based on the fully qualified domain name of your organization. For example </a:t>
            </a:r>
            <a:r>
              <a:rPr lang="en-US" sz="1400" dirty="0" err="1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org.apache.maven.plugins</a:t>
            </a:r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the designated </a:t>
            </a:r>
            <a:r>
              <a:rPr lang="en-US" sz="1400" dirty="0" err="1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groupId</a:t>
            </a:r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for all Maven plug-ins.</a:t>
            </a:r>
          </a:p>
        </p:txBody>
      </p:sp>
    </p:spTree>
    <p:extLst>
      <p:ext uri="{BB962C8B-B14F-4D97-AF65-F5344CB8AC3E}">
        <p14:creationId xmlns:p14="http://schemas.microsoft.com/office/powerpoint/2010/main" val="27649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07597" y="1828800"/>
            <a:ext cx="5869151" cy="3988281"/>
          </a:xfrm>
          <a:prstGeom prst="roundRect">
            <a:avLst>
              <a:gd name="adj" fmla="val 720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	               \ POM.XML</a:t>
            </a:r>
          </a:p>
        </p:txBody>
      </p:sp>
      <p:sp>
        <p:nvSpPr>
          <p:cNvPr id="13" name="Parallelogram 12"/>
          <p:cNvSpPr/>
          <p:nvPr/>
        </p:nvSpPr>
        <p:spPr>
          <a:xfrm flipH="1">
            <a:off x="2788279" y="0"/>
            <a:ext cx="1529950" cy="1332411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879992" y="593703"/>
            <a:ext cx="104320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</a:t>
            </a: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QUICK OVERVIEW</a:t>
            </a:r>
            <a:endParaRPr lang="en-US" sz="60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729759" y="2090358"/>
            <a:ext cx="5646989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project 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xmlns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="http://maven.apache.org/POM/4.0.0"</a:t>
            </a:r>
          </a:p>
          <a:p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xmlns:xsi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="http://www.w3.org/2001/XMLSchema-instance"</a:t>
            </a:r>
          </a:p>
          <a:p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xsi:schemaLocation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="http://maven.apache.org/POM/4.0.0</a:t>
            </a:r>
          </a:p>
          <a:p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                        http://maven.apache.org/xsd/maven-4.0.0.xsd"&gt;</a:t>
            </a:r>
          </a:p>
          <a:p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modelVersion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&gt;4.0.0&lt;/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modelVersion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&lt;!-- The Basics --&gt;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groupId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groupId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artifactId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artifactId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&lt;version&gt;...&lt;/version&gt;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&lt;packaging&gt;...&lt;/packaging&gt;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&lt;dependencies&gt;...&lt;/dependencies&gt;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&lt;parent&gt;...&lt;/parent&gt;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dependencyManagement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dependencyManagement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&lt;modules&gt;...&lt;/modules&gt;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&lt;properties&gt;...&lt;/properties</a:t>
            </a:r>
            <a:r>
              <a:rPr lang="en-US" sz="1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  <a:endParaRPr lang="en-US" sz="14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Consolas" panose="020B0609020204030204" pitchFamily="49" charset="0"/>
              <a:ea typeface="Segoe U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606396" y="2466593"/>
            <a:ext cx="4584117" cy="2932100"/>
          </a:xfrm>
          <a:prstGeom prst="roundRect">
            <a:avLst>
              <a:gd name="adj" fmla="val 829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80114" y="3920891"/>
            <a:ext cx="2307772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63909" y="2916980"/>
            <a:ext cx="40690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This element indicates the unique base name of the primary artifact being generated by</a:t>
            </a:r>
          </a:p>
          <a:p>
            <a:pPr algn="ctr"/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this project. The primary artifact for a project is typically a JAR file. Secondary artifacts </a:t>
            </a:r>
          </a:p>
          <a:p>
            <a:pPr algn="ctr"/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like source bundles also use the 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artifactId</a:t>
            </a:r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as part of their final name. A typical artifact </a:t>
            </a:r>
          </a:p>
          <a:p>
            <a:pPr algn="ctr"/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produced by Maven would have the form &lt;</a:t>
            </a:r>
            <a:r>
              <a:rPr lang="en-US" sz="1400" dirty="0" err="1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artifactId</a:t>
            </a:r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&gt;-&lt;version&gt;.&lt;extension&gt; </a:t>
            </a:r>
          </a:p>
          <a:p>
            <a:pPr algn="ctr"/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(for example, myapp-1.0.jar). </a:t>
            </a:r>
          </a:p>
        </p:txBody>
      </p:sp>
    </p:spTree>
    <p:extLst>
      <p:ext uri="{BB962C8B-B14F-4D97-AF65-F5344CB8AC3E}">
        <p14:creationId xmlns:p14="http://schemas.microsoft.com/office/powerpoint/2010/main" val="27613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07597" y="1828800"/>
            <a:ext cx="5869151" cy="3988281"/>
          </a:xfrm>
          <a:prstGeom prst="roundRect">
            <a:avLst>
              <a:gd name="adj" fmla="val 720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	               \ POM.XML</a:t>
            </a:r>
          </a:p>
        </p:txBody>
      </p:sp>
      <p:sp>
        <p:nvSpPr>
          <p:cNvPr id="13" name="Parallelogram 12"/>
          <p:cNvSpPr/>
          <p:nvPr/>
        </p:nvSpPr>
        <p:spPr>
          <a:xfrm flipH="1">
            <a:off x="2788279" y="0"/>
            <a:ext cx="1529950" cy="1332411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879992" y="593703"/>
            <a:ext cx="104320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</a:t>
            </a: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QUICK OVERVIEW</a:t>
            </a:r>
            <a:endParaRPr lang="en-US" sz="60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729759" y="2090358"/>
            <a:ext cx="5646989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project 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xmlns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="http://maven.apache.org/POM/4.0.0"</a:t>
            </a:r>
          </a:p>
          <a:p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xmlns:xsi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="http://www.w3.org/2001/XMLSchema-instance"</a:t>
            </a:r>
          </a:p>
          <a:p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xsi:schemaLocation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="http://maven.apache.org/POM/4.0.0</a:t>
            </a:r>
          </a:p>
          <a:p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                        http://maven.apache.org/xsd/maven-4.0.0.xsd"&gt;</a:t>
            </a:r>
          </a:p>
          <a:p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modelVersion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&gt;4.0.0&lt;/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modelVersion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&lt;!-- The Basics --&gt;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groupId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groupId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artifactId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artifactId</a:t>
            </a:r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rgbClr val="F5C631"/>
                    </a:gs>
                    <a:gs pos="100000">
                      <a:srgbClr val="F5C63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&lt;version&gt;...&lt;/version&gt;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&lt;packaging&gt;...&lt;/packaging&gt;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&lt;dependencies&gt;...&lt;/dependencies&gt;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&lt;parent&gt;...&lt;/parent&gt;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dependencyManagement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&gt;...&lt;/</a:t>
            </a:r>
            <a:r>
              <a:rPr lang="en-US" sz="1400" b="1" dirty="0" err="1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dependencyManagement</a:t>
            </a:r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&lt;modules&gt;...&lt;/modules&gt;</a:t>
            </a:r>
          </a:p>
          <a:p>
            <a:pPr marL="742950" lvl="1" indent="-285750"/>
            <a:r>
              <a:rPr lang="en-US" sz="1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&lt;properties&gt;...&lt;/properties</a:t>
            </a:r>
            <a:r>
              <a:rPr lang="en-US" sz="1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  <a:endParaRPr lang="en-US" sz="14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Consolas" panose="020B0609020204030204" pitchFamily="49" charset="0"/>
              <a:ea typeface="Segoe U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606396" y="3778572"/>
            <a:ext cx="4584117" cy="763414"/>
          </a:xfrm>
          <a:prstGeom prst="roundRect">
            <a:avLst>
              <a:gd name="adj" fmla="val 21604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85029" y="4185904"/>
            <a:ext cx="2902857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6606396" y="3898669"/>
            <a:ext cx="45841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This element indicates the version of the artifact generated by the project </a:t>
            </a:r>
          </a:p>
        </p:txBody>
      </p:sp>
    </p:spTree>
    <p:extLst>
      <p:ext uri="{BB962C8B-B14F-4D97-AF65-F5344CB8AC3E}">
        <p14:creationId xmlns:p14="http://schemas.microsoft.com/office/powerpoint/2010/main" val="98932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               \ BUILDING THE PROJECT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3470" y="1583082"/>
            <a:ext cx="4114400" cy="2860358"/>
          </a:xfrm>
          <a:prstGeom prst="round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lIns="42849" anchor="ctr">
            <a:spAutoFit/>
          </a:bodyPr>
          <a:lstStyle/>
          <a:p>
            <a:r>
              <a:rPr lang="en-US" sz="5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</a:t>
            </a:r>
            <a:endParaRPr lang="en-US" sz="5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5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QUICK OVERVIEW</a:t>
            </a: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4907870" y="362567"/>
            <a:ext cx="6958012" cy="57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 Build Settings --&gt;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&lt;build&gt;...&lt;/build&gt;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&lt;reporting&gt;...&lt;/reporting&gt;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 More Project Information --&gt;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&lt;name&gt;...&lt;/name&gt;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&lt;description&gt;...&lt;/description&gt;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&gt;...&lt;/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inceptionYear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&gt;...&lt;/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inceptionYear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&lt;licenses&gt;...&lt;/licenses&gt;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&lt;organization&gt;...&lt;/organization&gt;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&lt;developers&gt;...&lt;/developers&gt;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&lt;contributors&gt;...&lt;/contributors&gt;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 Environment Settings --&gt;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issueManagement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&gt;...&lt;/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issueManagement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ciManagement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&gt;...&lt;/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ciManagement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mailingLists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&gt;...&lt;/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mailingLists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&gt;...&lt;/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&lt;prerequisites&gt;...&lt;/prerequisites&gt;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&lt;repositories&gt;...&lt;/repositories&gt;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pluginRepositories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&gt;...&lt;/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pluginRepositories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distributionManagement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&gt;...&lt;/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distributionManagement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&lt;profiles&gt;...&lt;/profiles&gt;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&lt;/project&gt;</a:t>
            </a:r>
          </a:p>
        </p:txBody>
      </p:sp>
    </p:spTree>
    <p:extLst>
      <p:ext uri="{BB962C8B-B14F-4D97-AF65-F5344CB8AC3E}">
        <p14:creationId xmlns:p14="http://schemas.microsoft.com/office/powerpoint/2010/main" val="26716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3243942" y="0"/>
            <a:ext cx="1814286" cy="1915886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512561"/>
            <a:ext cx="12191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</a:t>
            </a: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PROJECT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	               \ BUILDING THE PROJECT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5566" y="2074504"/>
            <a:ext cx="85408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is run using a predefined, ordered set of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steps (called </a:t>
            </a:r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PHASES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 in a process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called the </a:t>
            </a:r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LIFECYCLE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83" y="3133066"/>
            <a:ext cx="1107787" cy="11077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19" y="3133066"/>
            <a:ext cx="1107787" cy="1107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65" y="3133066"/>
            <a:ext cx="1107787" cy="1107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6" y="3133065"/>
            <a:ext cx="1107787" cy="11077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74" y="3133064"/>
            <a:ext cx="1107787" cy="110778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08835" y="4596012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3298" y="4596012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37762" y="4596012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package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72853" y="4596012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07944" y="4596012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deploy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5" y="3133066"/>
            <a:ext cx="1107787" cy="110778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873744" y="4596012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validate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0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B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3243942" y="0"/>
            <a:ext cx="1814286" cy="1915886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	               \ BUILDING THE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83" y="2055490"/>
            <a:ext cx="1107787" cy="11077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19" y="2055490"/>
            <a:ext cx="1107787" cy="1107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65" y="2055490"/>
            <a:ext cx="1107787" cy="1107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6" y="2055489"/>
            <a:ext cx="1107787" cy="11077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74" y="2055488"/>
            <a:ext cx="1107787" cy="110778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08835" y="351843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3298" y="351843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37762" y="351843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package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72853" y="351843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07944" y="351843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deploy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5" y="2055490"/>
            <a:ext cx="1107787" cy="110778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873744" y="4107457"/>
            <a:ext cx="46436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validate</a:t>
            </a:r>
          </a:p>
          <a:p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checks build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prerequisites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60357" y="3370148"/>
            <a:ext cx="0" cy="598293"/>
          </a:xfrm>
          <a:prstGeom prst="straightConnector1">
            <a:avLst/>
          </a:prstGeom>
          <a:ln>
            <a:solidFill>
              <a:srgbClr val="0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001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B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	               \ BUILDING THE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83" y="2055490"/>
            <a:ext cx="1107787" cy="11077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19" y="2055490"/>
            <a:ext cx="1107787" cy="1107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65" y="2055490"/>
            <a:ext cx="1107787" cy="1107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6" y="2055489"/>
            <a:ext cx="1107787" cy="11077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74" y="2055488"/>
            <a:ext cx="1107787" cy="110778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08835" y="4047614"/>
            <a:ext cx="67372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</a:t>
            </a:r>
          </a:p>
          <a:p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compiles the source code identified for the build</a:t>
            </a:r>
          </a:p>
          <a:p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3298" y="351843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37762" y="351843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package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72853" y="351843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07944" y="351843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deploy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5" y="2055490"/>
            <a:ext cx="1107787" cy="110778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873744" y="3513953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validate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95448" y="3370148"/>
            <a:ext cx="0" cy="598293"/>
          </a:xfrm>
          <a:prstGeom prst="straightConnector1">
            <a:avLst/>
          </a:prstGeom>
          <a:ln>
            <a:solidFill>
              <a:srgbClr val="0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30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B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	               \ BUILDING THE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83" y="2056260"/>
            <a:ext cx="1107787" cy="11077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19" y="2056260"/>
            <a:ext cx="1107787" cy="1107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65" y="2056260"/>
            <a:ext cx="1107787" cy="1107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6" y="2056259"/>
            <a:ext cx="1107787" cy="11077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74" y="2056258"/>
            <a:ext cx="1107787" cy="110778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08835" y="3493169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805772" y="4073896"/>
            <a:ext cx="5981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  <a:p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runs unit tests for the compiled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37762" y="351920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package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72853" y="351920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07944" y="3519206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deploy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5" y="2056260"/>
            <a:ext cx="1107787" cy="110778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873744" y="3514723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validate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59911" y="3370918"/>
            <a:ext cx="0" cy="598293"/>
          </a:xfrm>
          <a:prstGeom prst="straightConnector1">
            <a:avLst/>
          </a:prstGeom>
          <a:ln>
            <a:solidFill>
              <a:srgbClr val="0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63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B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3243942" y="0"/>
            <a:ext cx="1814286" cy="1915886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	               \ BUILDING THE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83" y="2060428"/>
            <a:ext cx="1107787" cy="11077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19" y="2060428"/>
            <a:ext cx="1107787" cy="1107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65" y="2060428"/>
            <a:ext cx="1107787" cy="1107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6" y="2060427"/>
            <a:ext cx="1107787" cy="11077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74" y="2060426"/>
            <a:ext cx="1107787" cy="110778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08835" y="3523374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3298" y="3523374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3744" y="4049405"/>
            <a:ext cx="6737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ackage</a:t>
            </a:r>
          </a:p>
          <a:p>
            <a:pPr algn="r"/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assembles the compiled code into a binary build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72853" y="3523374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07944" y="3523374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deploy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5" y="2060428"/>
            <a:ext cx="1107787" cy="110778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873744" y="3518891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validate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032254" y="3375086"/>
            <a:ext cx="0" cy="598293"/>
          </a:xfrm>
          <a:prstGeom prst="straightConnector1">
            <a:avLst/>
          </a:prstGeom>
          <a:ln>
            <a:solidFill>
              <a:srgbClr val="0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6095999" y="0"/>
            <a:ext cx="3519473" cy="1248433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48104"/>
            <a:ext cx="12191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OVERVIEW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MAVEN 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2686954" y="2650579"/>
            <a:ext cx="68180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is about the application of patterns in order to achieve an infrastructure which displays the characteristics of </a:t>
            </a: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visibility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reusability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maintainability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comprehensibility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89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B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	               \ BUILDING THE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83" y="2061392"/>
            <a:ext cx="1107787" cy="11077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19" y="2061392"/>
            <a:ext cx="1107787" cy="1107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65" y="2061392"/>
            <a:ext cx="1107787" cy="1107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6" y="2061391"/>
            <a:ext cx="1107787" cy="11077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74" y="2061390"/>
            <a:ext cx="1107787" cy="110778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08835" y="3524338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3298" y="3524338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37762" y="3524338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package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07944" y="3524338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deploy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5" y="2061392"/>
            <a:ext cx="1107787" cy="110778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873744" y="3519855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validate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82743" y="3376050"/>
            <a:ext cx="0" cy="598293"/>
          </a:xfrm>
          <a:prstGeom prst="straightConnector1">
            <a:avLst/>
          </a:prstGeom>
          <a:ln>
            <a:solidFill>
              <a:srgbClr val="0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317357" y="4057999"/>
            <a:ext cx="81287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</a:t>
            </a:r>
          </a:p>
          <a:p>
            <a:pPr algn="r"/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Shares the build with other projects on the same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83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B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3243942" y="0"/>
            <a:ext cx="1814286" cy="1915886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	               \ BUILDING THE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83" y="2065715"/>
            <a:ext cx="1107787" cy="11077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19" y="2065715"/>
            <a:ext cx="1107787" cy="1107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65" y="2065715"/>
            <a:ext cx="1107787" cy="1107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56" y="2065714"/>
            <a:ext cx="1107787" cy="11077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74" y="2065713"/>
            <a:ext cx="1107787" cy="110778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08835" y="3528661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3298" y="3528661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37762" y="3528661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package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3818" y="4055598"/>
            <a:ext cx="96073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eploy</a:t>
            </a:r>
          </a:p>
          <a:p>
            <a:pPr algn="r"/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publishes the build into a remote repository for other projects to use</a:t>
            </a:r>
          </a:p>
          <a:p>
            <a:pPr algn="r"/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5" y="2065715"/>
            <a:ext cx="1107787" cy="110778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873744" y="3524178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validate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694557" y="3380373"/>
            <a:ext cx="0" cy="598293"/>
          </a:xfrm>
          <a:prstGeom prst="straightConnector1">
            <a:avLst/>
          </a:prstGeom>
          <a:ln>
            <a:solidFill>
              <a:srgbClr val="0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272853" y="3524178"/>
            <a:ext cx="117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</a:t>
            </a:r>
            <a:endParaRPr lang="en-US" sz="2000" b="1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0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3243942" y="0"/>
            <a:ext cx="1814286" cy="1915886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512561"/>
            <a:ext cx="12191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</a:t>
            </a: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PROJECT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            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                 \ CLEAN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3426" y="2762275"/>
            <a:ext cx="103051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following is a complete list of phases available in Maven 2.2:</a:t>
            </a:r>
          </a:p>
          <a:p>
            <a:pPr algn="ctr"/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validate, generate-sources, process-sources, generate-resources, </a:t>
            </a:r>
          </a:p>
          <a:p>
            <a:pPr algn="ctr"/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process- resources, compile, process-classes, generate-test-sources, </a:t>
            </a:r>
          </a:p>
          <a:p>
            <a:pPr algn="ctr"/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process-test- sources, generate-test-resources, process-test-resources, </a:t>
            </a:r>
          </a:p>
          <a:p>
            <a:pPr algn="ctr"/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test-compile, test, prepare-package, package, integration-test, verify, </a:t>
            </a:r>
          </a:p>
          <a:p>
            <a:pPr algn="ctr"/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install, deploy </a:t>
            </a:r>
          </a:p>
        </p:txBody>
      </p:sp>
    </p:spTree>
    <p:extLst>
      <p:ext uri="{BB962C8B-B14F-4D97-AF65-F5344CB8AC3E}">
        <p14:creationId xmlns:p14="http://schemas.microsoft.com/office/powerpoint/2010/main" val="3795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3879" y="1"/>
            <a:ext cx="1770063" cy="6276056"/>
          </a:xfrm>
          <a:prstGeom prst="rect">
            <a:avLst/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3653971" y="197523"/>
            <a:ext cx="8127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</a:t>
            </a: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PROJECT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	             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                  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\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DEPLOY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86200" y="1612491"/>
            <a:ext cx="7781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/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addition to the default build lifecycle we have seen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before,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 is worth noting that Maven has </a:t>
            </a:r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two other lifecycles built-in</a:t>
            </a:r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1100" y="2923608"/>
            <a:ext cx="93308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command </a:t>
            </a:r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mvn clean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often used </a:t>
            </a:r>
            <a:r>
              <a:rPr lang="en-US" sz="20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remove Maven's work directory target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However, as some plugins can generate information that does not reside in the work area, it is possible for them to bind to the clean lifecycle to clean up after themselves as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well.</a:t>
            </a:r>
          </a:p>
          <a:p>
            <a:pPr marL="342900" indent="-342900">
              <a:buFontTx/>
              <a:buAutoNum type="arabicPeriod"/>
            </a:pP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help with ordering, the complete list of phases in the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lifecycle is: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5" y="607430"/>
            <a:ext cx="1254750" cy="12547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3878" y="1926951"/>
            <a:ext cx="1770063" cy="7868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Clean</a:t>
            </a:r>
          </a:p>
          <a:p>
            <a:pPr algn="ctr"/>
            <a:r>
              <a:rPr lang="en-US" b="1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LIFECYCLE</a:t>
            </a:r>
          </a:p>
        </p:txBody>
      </p:sp>
      <p:sp>
        <p:nvSpPr>
          <p:cNvPr id="12" name="Pentagon 11"/>
          <p:cNvSpPr/>
          <p:nvPr/>
        </p:nvSpPr>
        <p:spPr>
          <a:xfrm>
            <a:off x="7082970" y="5338749"/>
            <a:ext cx="3035300" cy="937307"/>
          </a:xfrm>
          <a:prstGeom prst="homePlat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gradFill>
                  <a:gsLst>
                    <a:gs pos="83000">
                      <a:schemeClr val="accent1">
                        <a:lumMod val="0"/>
                        <a:lumOff val="10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POST-CLEAN</a:t>
            </a:r>
            <a:endParaRPr lang="en-US" sz="2400" b="1" dirty="0">
              <a:gradFill>
                <a:gsLst>
                  <a:gs pos="83000">
                    <a:schemeClr val="accent1">
                      <a:lumMod val="0"/>
                      <a:lumOff val="10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4528456" y="5338749"/>
            <a:ext cx="3035300" cy="93730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gradFill>
                  <a:gsLst>
                    <a:gs pos="83000">
                      <a:schemeClr val="accent1">
                        <a:lumMod val="0"/>
                        <a:lumOff val="10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CLEAN</a:t>
            </a:r>
            <a:endParaRPr lang="en-US" sz="2400" b="1" dirty="0">
              <a:gradFill>
                <a:gsLst>
                  <a:gs pos="83000">
                    <a:schemeClr val="accent1">
                      <a:lumMod val="0"/>
                      <a:lumOff val="10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Pentagon 2"/>
          <p:cNvSpPr/>
          <p:nvPr/>
        </p:nvSpPr>
        <p:spPr>
          <a:xfrm>
            <a:off x="1973942" y="5338749"/>
            <a:ext cx="3035300" cy="937307"/>
          </a:xfrm>
          <a:prstGeom prst="homePlate">
            <a:avLst/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gradFill>
                  <a:gsLst>
                    <a:gs pos="83000">
                      <a:schemeClr val="accent1">
                        <a:lumMod val="0"/>
                        <a:lumOff val="10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PRE-CLEAN</a:t>
            </a:r>
            <a:endParaRPr lang="en-US" sz="2400" b="1" dirty="0">
              <a:gradFill>
                <a:gsLst>
                  <a:gs pos="83000">
                    <a:schemeClr val="accent1">
                      <a:lumMod val="0"/>
                      <a:lumOff val="10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7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3879" y="1"/>
            <a:ext cx="1770063" cy="6276056"/>
          </a:xfrm>
          <a:prstGeom prst="rect">
            <a:avLst/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3653971" y="197523"/>
            <a:ext cx="8127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</a:t>
            </a: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PROJECT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	               \ BUILDING THE PROJECT</a:t>
            </a:r>
          </a:p>
        </p:txBody>
      </p:sp>
      <p:sp>
        <p:nvSpPr>
          <p:cNvPr id="9" name="Rectangle 8"/>
          <p:cNvSpPr/>
          <p:nvPr/>
        </p:nvSpPr>
        <p:spPr>
          <a:xfrm>
            <a:off x="203878" y="1909779"/>
            <a:ext cx="1770063" cy="7868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b="1" spc="1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LIFECYCLE</a:t>
            </a:r>
          </a:p>
        </p:txBody>
      </p:sp>
      <p:sp>
        <p:nvSpPr>
          <p:cNvPr id="13" name="Pentagon 12"/>
          <p:cNvSpPr/>
          <p:nvPr/>
        </p:nvSpPr>
        <p:spPr>
          <a:xfrm>
            <a:off x="7703452" y="5338749"/>
            <a:ext cx="2964548" cy="937307"/>
          </a:xfrm>
          <a:prstGeom prst="homePlat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gradFill>
                  <a:gsLst>
                    <a:gs pos="83000">
                      <a:schemeClr val="accent1">
                        <a:lumMod val="0"/>
                        <a:lumOff val="10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SITE-DEPLOY</a:t>
            </a:r>
            <a:endParaRPr lang="en-US" sz="2400" b="1" dirty="0">
              <a:gradFill>
                <a:gsLst>
                  <a:gs pos="83000">
                    <a:schemeClr val="accent1">
                      <a:lumMod val="0"/>
                      <a:lumOff val="10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5565320" y="5338749"/>
            <a:ext cx="2604408" cy="937307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gradFill>
                  <a:gsLst>
                    <a:gs pos="83000">
                      <a:schemeClr val="accent1">
                        <a:lumMod val="0"/>
                        <a:lumOff val="10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POST-SITE</a:t>
            </a:r>
            <a:endParaRPr lang="en-US" sz="2400" b="1" dirty="0">
              <a:gradFill>
                <a:gsLst>
                  <a:gs pos="83000">
                    <a:schemeClr val="accent1">
                      <a:lumMod val="0"/>
                      <a:lumOff val="10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4047670" y="5338749"/>
            <a:ext cx="2048330" cy="93730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gradFill>
                  <a:gsLst>
                    <a:gs pos="83000">
                      <a:schemeClr val="accent1">
                        <a:lumMod val="0"/>
                        <a:lumOff val="100000"/>
                      </a:schemeClr>
                    </a:gs>
                    <a:gs pos="98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SITE</a:t>
            </a:r>
            <a:endParaRPr lang="en-US" sz="2400" b="1" dirty="0">
              <a:gradFill>
                <a:gsLst>
                  <a:gs pos="83000">
                    <a:schemeClr val="accent1">
                      <a:lumMod val="0"/>
                      <a:lumOff val="100000"/>
                    </a:schemeClr>
                  </a:gs>
                  <a:gs pos="98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Pentagon 2"/>
          <p:cNvSpPr/>
          <p:nvPr/>
        </p:nvSpPr>
        <p:spPr>
          <a:xfrm>
            <a:off x="1973942" y="5338749"/>
            <a:ext cx="2554513" cy="937307"/>
          </a:xfrm>
          <a:prstGeom prst="homePlate">
            <a:avLst/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PRE-SITE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44832" y="1467284"/>
            <a:ext cx="68371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/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0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SITE LIFECYCLE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While much of the site generation </a:t>
            </a: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coordinated </a:t>
            </a:r>
            <a:r>
              <a:rPr lang="en-US" sz="20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by Maven's reporting mechanism, it is also possible to bind plugins to be executed as part of the site generation lifecycle. The phases available are pre-site, site, post-site, and site-deploy.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5" y="657051"/>
            <a:ext cx="1252728" cy="12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1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HANDS ON EXERCISE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436914" y="1475916"/>
            <a:ext cx="932688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C:\myproject2\simple-webapp&gt;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 package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Scanning for projects...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Building simple-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Maven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1.0-SNAPSHOT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 </a:t>
            </a:r>
            <a:r>
              <a:rPr lang="en-US" sz="1600" dirty="0">
                <a:solidFill>
                  <a:srgbClr val="00BB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maven-resources-plugin:2.4.3:resources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(default-resources) @ simple-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Copying 0 resource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 </a:t>
            </a:r>
            <a:r>
              <a:rPr lang="en-US" sz="1600" dirty="0">
                <a:solidFill>
                  <a:srgbClr val="00BB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maven-compiler-plugin:2.3.2:compile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(default-compile) @ simple-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No sources to compile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 </a:t>
            </a:r>
            <a:r>
              <a:rPr lang="en-US" sz="1600" dirty="0">
                <a:solidFill>
                  <a:srgbClr val="00BB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maven-resources-plugin:2.4.3:testResources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(default-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testResources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@simple-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---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No sources to compile</a:t>
            </a:r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2032000" y="-12716"/>
            <a:ext cx="8127999" cy="106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tx1">
                        <a:lumMod val="0"/>
                        <a:lumOff val="100000"/>
                        <a:alpha val="98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</a:t>
            </a:r>
            <a:r>
              <a:rPr lang="en-US" sz="4800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tx1">
                        <a:lumMod val="0"/>
                        <a:lumOff val="100000"/>
                        <a:alpha val="98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PROJECT</a:t>
            </a:r>
            <a:endParaRPr lang="en-US" sz="4800" b="1" spc="100" dirty="0">
              <a:gradFill>
                <a:gsLst>
                  <a:gs pos="0">
                    <a:schemeClr val="bg1"/>
                  </a:gs>
                  <a:gs pos="100000">
                    <a:schemeClr val="tx1">
                      <a:lumMod val="0"/>
                      <a:lumOff val="100000"/>
                      <a:alpha val="98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REUSING BUILDS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436914" y="1055688"/>
            <a:ext cx="9326880" cy="497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-------------------------------------------------------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 E S T S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-------------------------------------------------------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There are no tests to run.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: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Tests run: 0, Failures: 0, Errors: 0, Skipped: 0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 </a:t>
            </a:r>
            <a:r>
              <a:rPr lang="en-US" sz="1380" dirty="0">
                <a:solidFill>
                  <a:srgbClr val="00BB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maven-war-plugin:2.1.1:war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(default-war) @ simple-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---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Packaging 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38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Assembling 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[simple-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in [C:\myproject2\simple-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\target\simple-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Processing war project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Copying 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resources [C:\myproject2\simple-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\main\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assembled in [125 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msecs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Building war: C:\myproject2\simple-webapp\target\simple-webapp.war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[WARNING] Warning: selected war files include a WEB-INF/web.xml which will be ignored (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webxml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attribute is missing from war task, or </a:t>
            </a:r>
            <a:r>
              <a:rPr lang="en-US" sz="138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ignoreWebxml</a:t>
            </a:r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attribute is specified as 'true')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BUILD SUCCESS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Total time: 8.157s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Finished at: Fri Sep 09 09:21:43 GMT+08:00 2011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Final Memory: 4M/15M</a:t>
            </a:r>
          </a:p>
          <a:p>
            <a:r>
              <a:rPr lang="en-US" sz="138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2032000" y="-12716"/>
            <a:ext cx="8127999" cy="106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tx1">
                        <a:lumMod val="0"/>
                        <a:lumOff val="100000"/>
                        <a:alpha val="98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</a:t>
            </a:r>
            <a:r>
              <a:rPr lang="en-US" sz="4800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tx1">
                        <a:lumMod val="0"/>
                        <a:lumOff val="100000"/>
                        <a:alpha val="98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PROJECT</a:t>
            </a:r>
            <a:endParaRPr lang="en-US" sz="4800" b="1" spc="100" dirty="0">
              <a:gradFill>
                <a:gsLst>
                  <a:gs pos="0">
                    <a:schemeClr val="bg1"/>
                  </a:gs>
                  <a:gs pos="100000">
                    <a:schemeClr val="tx1">
                      <a:lumMod val="0"/>
                      <a:lumOff val="100000"/>
                      <a:alpha val="98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2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HANDS ON EXERCISE</a:t>
            </a:r>
          </a:p>
        </p:txBody>
      </p:sp>
      <p:sp>
        <p:nvSpPr>
          <p:cNvPr id="9" name="Parallelogram 8"/>
          <p:cNvSpPr/>
          <p:nvPr/>
        </p:nvSpPr>
        <p:spPr>
          <a:xfrm flipH="1">
            <a:off x="4882242" y="0"/>
            <a:ext cx="1814286" cy="1915886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65"/>
          <p:cNvSpPr>
            <a:spLocks noGrp="1"/>
          </p:cNvSpPr>
          <p:nvPr>
            <p:ph type="title" idx="4294967295"/>
          </p:nvPr>
        </p:nvSpPr>
        <p:spPr>
          <a:xfrm>
            <a:off x="2588419" y="615950"/>
            <a:ext cx="7018338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REUSING BUILDS</a:t>
            </a:r>
            <a:endParaRPr lang="en-GB" sz="5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8"/>
          <p:cNvSpPr txBox="1">
            <a:spLocks noChangeArrowheads="1"/>
          </p:cNvSpPr>
          <p:nvPr/>
        </p:nvSpPr>
        <p:spPr bwMode="auto">
          <a:xfrm>
            <a:off x="1837643" y="2334497"/>
            <a:ext cx="851671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F3C42F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Projects share their build products in the form of </a:t>
            </a:r>
            <a:r>
              <a:rPr lang="en-US" sz="20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artifacts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with the mechanism for sharing these artifacts being the Maven repositories.</a:t>
            </a:r>
          </a:p>
          <a:p>
            <a:pPr marL="342900" indent="-342900" algn="just">
              <a:buClr>
                <a:srgbClr val="F3C42F"/>
              </a:buClr>
              <a:buFont typeface="Wingdings" panose="05000000000000000000" pitchFamily="2" charset="2"/>
              <a:buChar char="§"/>
            </a:pPr>
            <a:endParaRPr lang="en-US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Clr>
                <a:srgbClr val="F3C42F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places artifacts to share with other builds that you run yourself from the same machine.</a:t>
            </a:r>
            <a:endParaRPr lang="en-US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839232" y="4679400"/>
            <a:ext cx="8516712" cy="1021556"/>
          </a:xfrm>
          <a:prstGeom prst="round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F3C42F"/>
              </a:buClr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Note that the local repository is not intended for sharing among multiple users, however, when it comes to publishing a build for other developers or projects to use, a </a:t>
            </a:r>
            <a:r>
              <a:rPr lang="en-US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remote repository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used instead.</a:t>
            </a:r>
          </a:p>
        </p:txBody>
      </p:sp>
    </p:spTree>
    <p:extLst>
      <p:ext uri="{BB962C8B-B14F-4D97-AF65-F5344CB8AC3E}">
        <p14:creationId xmlns:p14="http://schemas.microsoft.com/office/powerpoint/2010/main" val="424375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\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ADDING DEPENDENCIES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609600" y="504738"/>
            <a:ext cx="5175504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C:\simple-webapp&gt;mvn install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Scanning for projects...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Building simple-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Maven 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05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   task-segment: [install]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[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resources:resources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{execution: default-resources}][WARNING] Using platform encoding (Cp1252 actually) to copy filtered 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resources,i.e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build is platform dependent!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Copying 0 resource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[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compiler:compile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{execution: default-compile}]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No sources to compile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[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resources:testResources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{execution: default-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testResources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}]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[WARNING] Using platform encoding (Cp1252 actually) to copy filtered resources,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i.e. build is platform dependent!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skip non existing 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resourceDirectory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C:\simple-webapp\src\test\resources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[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compiler:testCompile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{execution: default-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testCompile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}]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No sources to compile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[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surefire:test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{execution: default-test}]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No tests to run.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[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war:war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{execution: default-war}]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Packaging 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05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Assembling 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[simple-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in [C:\simple-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\target\simple-</a:t>
            </a:r>
            <a:r>
              <a:rPr lang="en-US" sz="105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0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9949" y="488943"/>
            <a:ext cx="5170714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Processing war project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Copying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resources[C:\simple-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\main\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assembled in[31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msecs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Building war: C:\simple-webapp\target\simple-webapp.war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[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install:install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{execution: default-install}]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</a:t>
            </a:r>
            <a:r>
              <a:rPr lang="en-US" sz="1050" dirty="0">
                <a:solidFill>
                  <a:srgbClr val="F3C4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Installing C:\simple-webapp\target\simple-webapp.war to D:\Documents and Settings\john.alfred.s.blanch.MANILADC.001\.m2\repository\com\</a:t>
            </a:r>
            <a:r>
              <a:rPr lang="en-US" sz="1050" dirty="0" err="1">
                <a:solidFill>
                  <a:srgbClr val="F3C4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dcsbootcamp</a:t>
            </a:r>
            <a:r>
              <a:rPr lang="en-US" sz="1050" dirty="0">
                <a:solidFill>
                  <a:srgbClr val="F3C4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\maven\</a:t>
            </a:r>
          </a:p>
          <a:p>
            <a:r>
              <a:rPr lang="en-US" sz="1050" dirty="0">
                <a:solidFill>
                  <a:srgbClr val="F3C4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simple-</a:t>
            </a:r>
            <a:r>
              <a:rPr lang="en-US" sz="1050" dirty="0" err="1">
                <a:solidFill>
                  <a:srgbClr val="F3C4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050" dirty="0">
                <a:solidFill>
                  <a:srgbClr val="F3C4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\1.0-SNAPSHOT\simple-webapp-1.0-SNAPSHOT.war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BUILD SUCCESSFUL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Total time: 3 seconds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Finished at: Fri Sep 16 16:57:48 CST 2011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Final Memory: 9M/17M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C:\simple-webapp&gt;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479949" y="4512095"/>
            <a:ext cx="5098144" cy="1328023"/>
          </a:xfrm>
          <a:prstGeom prst="roundRect">
            <a:avLst/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you can see, the web application has </a:t>
            </a:r>
          </a:p>
          <a:p>
            <a:pPr algn="ctr"/>
            <a:r>
              <a:rPr lang="en-US" dirty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been copied into the local repository. </a:t>
            </a:r>
          </a:p>
          <a:p>
            <a:pPr algn="ctr"/>
            <a:r>
              <a:rPr lang="en-US" dirty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This file is now available as a dependency </a:t>
            </a:r>
          </a:p>
          <a:p>
            <a:pPr algn="ctr"/>
            <a:r>
              <a:rPr lang="en-US" dirty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other projects</a:t>
            </a:r>
          </a:p>
        </p:txBody>
      </p:sp>
    </p:spTree>
    <p:extLst>
      <p:ext uri="{BB962C8B-B14F-4D97-AF65-F5344CB8AC3E}">
        <p14:creationId xmlns:p14="http://schemas.microsoft.com/office/powerpoint/2010/main" val="11463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\ ADDING DEPENDENCIES</a:t>
            </a:r>
          </a:p>
        </p:txBody>
      </p:sp>
      <p:sp>
        <p:nvSpPr>
          <p:cNvPr id="9" name="Parallelogram 8"/>
          <p:cNvSpPr/>
          <p:nvPr/>
        </p:nvSpPr>
        <p:spPr>
          <a:xfrm flipH="1">
            <a:off x="7434942" y="0"/>
            <a:ext cx="1431155" cy="1511300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65"/>
          <p:cNvSpPr>
            <a:spLocks noGrp="1"/>
          </p:cNvSpPr>
          <p:nvPr>
            <p:ph type="title" idx="4294967295"/>
          </p:nvPr>
        </p:nvSpPr>
        <p:spPr>
          <a:xfrm>
            <a:off x="1815987" y="615950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ADDING </a:t>
            </a:r>
            <a:r>
              <a:rPr lang="en-GB" sz="5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DEPENDENCIES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2601" y="1719349"/>
            <a:ext cx="1122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0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dependency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simply a way of expressing that the current project requires </a:t>
            </a: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another 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in order to build or run in some way, </a:t>
            </a: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using 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Maven coordinates to locate it</a:t>
            </a: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3000" y="2996534"/>
            <a:ext cx="10223500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3C42F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another project you are building at the same time.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3C42F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another project you have already built on the current machine (shared from the local repository).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3C42F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project built by another team member or a third party (downloaded from a remote repository).</a:t>
            </a:r>
          </a:p>
        </p:txBody>
      </p:sp>
    </p:spTree>
    <p:extLst>
      <p:ext uri="{BB962C8B-B14F-4D97-AF65-F5344CB8AC3E}">
        <p14:creationId xmlns:p14="http://schemas.microsoft.com/office/powerpoint/2010/main" val="311940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6095999" y="0"/>
            <a:ext cx="3519473" cy="1248433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48104"/>
            <a:ext cx="12191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OVERVIEW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MAVEN 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92674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is generally considered by many to be a </a:t>
            </a:r>
            <a:r>
              <a:rPr lang="en-US" sz="24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 tool</a:t>
            </a: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6954" y="2650579"/>
            <a:ext cx="68180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is about the application of patterns in order to achieve an infrastructure which displays the characteristics of </a:t>
            </a: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visibility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reusability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maintainability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US" sz="2400" b="1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comprehensibility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Without </a:t>
            </a:r>
            <a:r>
              <a:rPr lang="en-US" sz="2400" b="1" dirty="0" smtClean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visibility</a:t>
            </a:r>
            <a:r>
              <a:rPr lang="en-US" sz="2400" dirty="0" smtClean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it </a:t>
            </a:r>
            <a:r>
              <a:rPr lang="en-US" sz="2400" dirty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unlikely an individual will know what another has </a:t>
            </a:r>
            <a:r>
              <a:rPr lang="en-US" sz="2400" dirty="0" smtClean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accomplished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2400" dirty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such there is a very good chance </a:t>
            </a:r>
            <a:r>
              <a:rPr lang="en-US" sz="2400" b="1" dirty="0" smtClean="0">
                <a:gradFill>
                  <a:gsLst>
                    <a:gs pos="0">
                      <a:srgbClr val="FFC00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useful </a:t>
            </a:r>
            <a:r>
              <a:rPr lang="en-US" sz="2400" b="1" dirty="0">
                <a:gradFill>
                  <a:gsLst>
                    <a:gs pos="0">
                      <a:srgbClr val="FFC00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 will not be reused</a:t>
            </a:r>
            <a:r>
              <a:rPr lang="en-US" sz="2400" dirty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endParaRPr lang="en-US" sz="2400" dirty="0">
              <a:gradFill>
                <a:gsLst>
                  <a:gs pos="0">
                    <a:srgbClr val="F4C530">
                      <a:lumMod val="0"/>
                      <a:lumOff val="100000"/>
                    </a:srgbClr>
                  </a:gs>
                  <a:gs pos="39000">
                    <a:srgbClr val="F4C530">
                      <a:lumMod val="0"/>
                      <a:lumOff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 dirty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When code is not </a:t>
            </a:r>
            <a:r>
              <a:rPr lang="en-US" sz="2400" dirty="0" smtClean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reused, </a:t>
            </a:r>
            <a:r>
              <a:rPr lang="en-US" sz="2400" dirty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 is </a:t>
            </a:r>
            <a:r>
              <a:rPr lang="en-US" sz="2400" b="1" dirty="0">
                <a:gradFill>
                  <a:gsLst>
                    <a:gs pos="0">
                      <a:srgbClr val="FFC00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very hard to create a maintainable system</a:t>
            </a:r>
            <a:r>
              <a:rPr lang="en-US" sz="2400" dirty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ctr"/>
            <a:endParaRPr lang="en-US" sz="2400" dirty="0">
              <a:gradFill>
                <a:gsLst>
                  <a:gs pos="0">
                    <a:srgbClr val="F4C530">
                      <a:lumMod val="0"/>
                      <a:lumOff val="100000"/>
                    </a:srgbClr>
                  </a:gs>
                  <a:gs pos="39000">
                    <a:srgbClr val="F4C530">
                      <a:lumMod val="0"/>
                      <a:lumOff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0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\ ADDING DEPENDENCIES</a:t>
            </a:r>
          </a:p>
        </p:txBody>
      </p:sp>
      <p:sp>
        <p:nvSpPr>
          <p:cNvPr id="9" name="Parallelogram 8"/>
          <p:cNvSpPr/>
          <p:nvPr/>
        </p:nvSpPr>
        <p:spPr>
          <a:xfrm flipH="1">
            <a:off x="7434942" y="0"/>
            <a:ext cx="1431155" cy="1511300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65"/>
          <p:cNvSpPr>
            <a:spLocks noGrp="1"/>
          </p:cNvSpPr>
          <p:nvPr>
            <p:ph type="title" idx="4294967295"/>
          </p:nvPr>
        </p:nvSpPr>
        <p:spPr>
          <a:xfrm>
            <a:off x="1815987" y="615950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ADDING </a:t>
            </a:r>
            <a:r>
              <a:rPr lang="en-GB" sz="5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DEPENDENCIES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59077" y="1576847"/>
            <a:ext cx="827384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t"/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create a source file called :</a:t>
            </a:r>
          </a:p>
          <a:p>
            <a:pPr algn="ctr" fontAlgn="t"/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src</a:t>
            </a:r>
            <a:r>
              <a:rPr lang="en-US" sz="20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/main/java/com/</a:t>
            </a:r>
            <a:r>
              <a:rPr lang="en-US" sz="2000" b="1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dcsbootcamp</a:t>
            </a:r>
            <a:r>
              <a:rPr lang="en-US" sz="20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/maven/ExampleAction.java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48128" y="2476178"/>
            <a:ext cx="8295742" cy="2945368"/>
          </a:xfrm>
          <a:prstGeom prst="roundRect">
            <a:avLst>
              <a:gd name="adj" fmla="val 4966"/>
            </a:avLst>
          </a:prstGeom>
          <a:solidFill>
            <a:srgbClr val="F3C42F"/>
          </a:solidFill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US" sz="16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com.dcsbootcamp.maven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import org.slf4j.*;</a:t>
            </a:r>
          </a:p>
          <a:p>
            <a:endParaRPr lang="en-US" sz="160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6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ExampleAction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final Logger </a:t>
            </a:r>
            <a:r>
              <a:rPr lang="en-US" sz="16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6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LoggerFactory.getLogger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ExampleAction.class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public </a:t>
            </a:r>
            <a:r>
              <a:rPr lang="en-US" sz="16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execute() {</a:t>
            </a:r>
          </a:p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    logger.info( "Example action executed" );</a:t>
            </a:r>
          </a:p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    return true;</a:t>
            </a:r>
          </a:p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48128" y="5696100"/>
            <a:ext cx="8295742" cy="442674"/>
          </a:xfrm>
          <a:prstGeom prst="round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Note that the third party library SLF4J (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http://slf4j.org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 is used.</a:t>
            </a:r>
          </a:p>
        </p:txBody>
      </p:sp>
    </p:spTree>
    <p:extLst>
      <p:ext uri="{BB962C8B-B14F-4D97-AF65-F5344CB8AC3E}">
        <p14:creationId xmlns:p14="http://schemas.microsoft.com/office/powerpoint/2010/main" val="34039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\ ADDING DEPENDENCIES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817902" y="1366512"/>
            <a:ext cx="899919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C:\simple-webapp&gt;mvn compile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Scanning for projects...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Building simple-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Maven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   task-segment: [compile]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[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resources:resources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{execution: default-resources}]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[WARNING] Using platform encoding (Cp1252 actually) to copy filtered resources,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i.e. build is platform dependent!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Copying 0 resource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[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compiler:compile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{execution: default-compile}]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Compiling 1 source file to C:\simple-webapp\target\classes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[ERROR] BUILD FAILURE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Compilation failure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214756" y="1870444"/>
            <a:ext cx="2354944" cy="2070616"/>
          </a:xfrm>
          <a:prstGeom prst="roundRect">
            <a:avLst>
              <a:gd name="adj" fmla="val 4803"/>
            </a:avLst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makes including this very easy, </a:t>
            </a:r>
          </a:p>
          <a:p>
            <a:pPr algn="ctr"/>
            <a:r>
              <a:rPr lang="en-US" dirty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by adding the dependency to the </a:t>
            </a:r>
          </a:p>
          <a:p>
            <a:pPr algn="ctr"/>
            <a:r>
              <a:rPr lang="en-US" dirty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project file pom.xml: </a:t>
            </a:r>
            <a:endParaRPr lang="en-US" dirty="0">
              <a:gradFill>
                <a:gsLst>
                  <a:gs pos="0">
                    <a:schemeClr val="tx1">
                      <a:lumMod val="0"/>
                      <a:lumOff val="100000"/>
                    </a:schemeClr>
                  </a:gs>
                  <a:gs pos="100000">
                    <a:schemeClr val="tx1">
                      <a:lumMod val="0"/>
                      <a:lumOff val="100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\ ADDING DEPENDENCIES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652803" y="504738"/>
            <a:ext cx="831339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Compilation failure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C:\simple-webapp\src\main\java\com\dcsbootcamp\maven\ExampleAction.java:[2,0] 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org.slf4j does not exist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C:\simple-webapp\src\main\java\com\dcsbootcamp\maven\ExampleAction.java:[5,14] </a:t>
            </a:r>
            <a:endParaRPr lang="en-US" sz="14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cannot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 symbol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symbol  : class Logger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location: class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com.dcsbootcamp.maven.ExampleAction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C:\simple-webapp\src\main\java\com\dcsbootcamp\maven\ExampleAction.java:[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6,12] cannot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 symbol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symbol  : variable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LoggerFactory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location: class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com.dcsbootcamp.maven.ExampleAction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For more information, run Maven with the -e switch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Total time: 4 seconds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Finished at: Fri Sep 16 17:52:12 CST 2011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Final Memory: 8M/14M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C:\simple-webapp&gt;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214756" y="1870444"/>
            <a:ext cx="2354944" cy="2070616"/>
          </a:xfrm>
          <a:prstGeom prst="roundRect">
            <a:avLst>
              <a:gd name="adj" fmla="val 4803"/>
            </a:avLst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makes including this very easy, </a:t>
            </a:r>
          </a:p>
          <a:p>
            <a:pPr algn="ctr"/>
            <a:r>
              <a:rPr lang="en-US" dirty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by adding the dependency to the </a:t>
            </a:r>
          </a:p>
          <a:p>
            <a:pPr algn="ctr"/>
            <a:r>
              <a:rPr lang="en-US" dirty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project file pom.xml: </a:t>
            </a:r>
            <a:endParaRPr lang="en-US" dirty="0">
              <a:gradFill>
                <a:gsLst>
                  <a:gs pos="0">
                    <a:schemeClr val="tx1">
                      <a:lumMod val="0"/>
                      <a:lumOff val="100000"/>
                    </a:schemeClr>
                  </a:gs>
                  <a:gs pos="100000">
                    <a:schemeClr val="tx1">
                      <a:lumMod val="0"/>
                      <a:lumOff val="100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34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HANDS ON EXERCISE</a:t>
            </a:r>
          </a:p>
        </p:txBody>
      </p:sp>
      <p:sp>
        <p:nvSpPr>
          <p:cNvPr id="9" name="Parallelogram 8"/>
          <p:cNvSpPr/>
          <p:nvPr/>
        </p:nvSpPr>
        <p:spPr>
          <a:xfrm flipH="1">
            <a:off x="7434942" y="0"/>
            <a:ext cx="1431155" cy="1511300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65"/>
          <p:cNvSpPr>
            <a:spLocks noGrp="1"/>
          </p:cNvSpPr>
          <p:nvPr>
            <p:ph type="title" idx="4294967295"/>
          </p:nvPr>
        </p:nvSpPr>
        <p:spPr>
          <a:xfrm>
            <a:off x="1815987" y="615950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ADDING </a:t>
            </a:r>
            <a:r>
              <a:rPr lang="en-GB" sz="5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DEPENDENCIES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42558" y="2476178"/>
            <a:ext cx="5486814" cy="2375297"/>
          </a:xfrm>
          <a:prstGeom prst="roundRect">
            <a:avLst>
              <a:gd name="adj" fmla="val 4966"/>
            </a:avLst>
          </a:prstGeom>
          <a:solidFill>
            <a:srgbClr val="F3C42F"/>
          </a:solidFill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[...] </a:t>
            </a:r>
            <a:endParaRPr lang="en-US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&lt;dependencies&gt;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[...]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&lt;dependency&gt;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&gt;org.slf4j&lt;/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&gt;slf4j-api&lt;/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&lt;version&gt;1.5.0&lt;/version&gt;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 &lt;/dependency&gt;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&lt;/dependencies&gt; </a:t>
            </a:r>
          </a:p>
        </p:txBody>
      </p:sp>
    </p:spTree>
    <p:extLst>
      <p:ext uri="{BB962C8B-B14F-4D97-AF65-F5344CB8AC3E}">
        <p14:creationId xmlns:p14="http://schemas.microsoft.com/office/powerpoint/2010/main" val="182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               \ BUILDING A PROJECT SITE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652803" y="208101"/>
            <a:ext cx="8313398" cy="634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C:\simple-webapp&gt;mvn compile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Scanning for projects...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Building simple-</a:t>
            </a:r>
            <a:r>
              <a:rPr lang="en-US" sz="13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Maven </a:t>
            </a:r>
            <a:r>
              <a:rPr lang="en-US" sz="13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Webapp</a:t>
            </a:r>
            <a:endParaRPr lang="en-US" sz="13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   task-segment: [compile]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[</a:t>
            </a:r>
            <a:r>
              <a:rPr lang="en-US" sz="13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resources:resources</a:t>
            </a:r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{execution: default-resources}]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[WARNING] Using platform encoding (Cp1252 actually) to copy filtered resources,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i.e. build is platform dependent!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Copying 0 resource</a:t>
            </a:r>
          </a:p>
          <a:p>
            <a:r>
              <a:rPr lang="en-US" sz="1350" dirty="0">
                <a:solidFill>
                  <a:srgbClr val="EFB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Downloading: http://repo1.maven.org/maven2/org/slf4j/slf4j-api/1.5.0/slf4j-api-1</a:t>
            </a:r>
          </a:p>
          <a:p>
            <a:r>
              <a:rPr lang="en-US" sz="1350" dirty="0">
                <a:solidFill>
                  <a:srgbClr val="EFB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.5.0.pom</a:t>
            </a:r>
          </a:p>
          <a:p>
            <a:endParaRPr lang="en-US" sz="1350" dirty="0">
              <a:solidFill>
                <a:srgbClr val="EFBF2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EFB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Downloading: http://repo1.maven.org/maven2/org/slf4j/slf4j-parent/1.5.0/slf4j-pa</a:t>
            </a:r>
          </a:p>
          <a:p>
            <a:r>
              <a:rPr lang="en-US" sz="1350" dirty="0">
                <a:solidFill>
                  <a:srgbClr val="EFB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rent-1.5.0.pom</a:t>
            </a:r>
          </a:p>
          <a:p>
            <a:endParaRPr lang="en-US" sz="1350" dirty="0">
              <a:solidFill>
                <a:srgbClr val="EFBF2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EFB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Downloading: http://repo1.maven.org/maven2/org/slf4j/slf4j-api/1.5.0/slf4j-api-1</a:t>
            </a:r>
          </a:p>
          <a:p>
            <a:r>
              <a:rPr lang="en-US" sz="1350" dirty="0">
                <a:solidFill>
                  <a:srgbClr val="EFB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.5.0.jar</a:t>
            </a:r>
          </a:p>
          <a:p>
            <a:endParaRPr lang="en-US" sz="13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[</a:t>
            </a:r>
            <a:r>
              <a:rPr lang="en-US" sz="13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compiler:compile</a:t>
            </a:r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{execution: default-compile}]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Compiling 1 source file to C:\simple-webapp\target\classes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BUILD SUCCESSFUL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Total time: 6 seconds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Finished at: Fri Sep 16 18:02:55 CST 2011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Final Memory: 8M/14M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[INFO] ------------------------------------------------------------------------</a:t>
            </a:r>
          </a:p>
          <a:p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</a:t>
            </a:r>
            <a:r>
              <a:rPr lang="en-US" sz="135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simple-webapp</a:t>
            </a:r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7813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\ BUILDING A PROJECT SITE</a:t>
            </a:r>
          </a:p>
        </p:txBody>
      </p:sp>
      <p:sp>
        <p:nvSpPr>
          <p:cNvPr id="6" name="Title 65"/>
          <p:cNvSpPr>
            <a:spLocks noGrp="1"/>
          </p:cNvSpPr>
          <p:nvPr>
            <p:ph type="title" idx="4294967295"/>
          </p:nvPr>
        </p:nvSpPr>
        <p:spPr>
          <a:xfrm>
            <a:off x="1815987" y="381000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 A </a:t>
            </a:r>
            <a:r>
              <a:rPr lang="en-GB" sz="5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SITE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2387" y="1350869"/>
            <a:ext cx="2552700" cy="2400300"/>
          </a:xfrm>
          <a:prstGeom prst="roundRect">
            <a:avLst>
              <a:gd name="adj" fmla="val 0"/>
            </a:avLst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can be used to create a project web site to capture information which is relevant to both the end-user and the developer audience.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530487" y="1350869"/>
            <a:ext cx="2552700" cy="24003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 of the box, Maven can generate reports on everything from unit test failures to package coupling to reports on code quality.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08587" y="1350869"/>
            <a:ext cx="2552700" cy="2400300"/>
          </a:xfrm>
          <a:prstGeom prst="roundRect">
            <a:avLst>
              <a:gd name="adj" fmla="val 0"/>
            </a:avLst>
          </a:prstGeom>
          <a:solidFill>
            <a:srgbClr val="F3C42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provides you with the ability to write simple web pages and render those pages against a consistent project template.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08587" y="3776569"/>
            <a:ext cx="2552700" cy="24003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 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can publish site content in multiple formats including XHTML and PDF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686687" y="3776569"/>
            <a:ext cx="2552700" cy="24003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Once you’ve used Maven to generate all of your project’s end-user and developer documentation, you can then use Maven to publish your web site to a remote server.</a:t>
            </a:r>
          </a:p>
        </p:txBody>
      </p:sp>
    </p:spTree>
    <p:extLst>
      <p:ext uri="{BB962C8B-B14F-4D97-AF65-F5344CB8AC3E}">
        <p14:creationId xmlns:p14="http://schemas.microsoft.com/office/powerpoint/2010/main" val="14648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1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1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\ BUILDING A PROJECT SITE</a:t>
            </a:r>
          </a:p>
        </p:txBody>
      </p:sp>
      <p:sp>
        <p:nvSpPr>
          <p:cNvPr id="6" name="Title 65"/>
          <p:cNvSpPr>
            <a:spLocks noGrp="1"/>
          </p:cNvSpPr>
          <p:nvPr>
            <p:ph type="title" idx="4294967295"/>
          </p:nvPr>
        </p:nvSpPr>
        <p:spPr>
          <a:xfrm>
            <a:off x="1815987" y="381000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 A </a:t>
            </a:r>
            <a:r>
              <a:rPr lang="en-GB" sz="5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SITE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65"/>
          <p:cNvSpPr>
            <a:spLocks noGrp="1"/>
          </p:cNvSpPr>
          <p:nvPr>
            <p:ph type="title" idx="4294967295"/>
          </p:nvPr>
        </p:nvSpPr>
        <p:spPr>
          <a:xfrm>
            <a:off x="670321" y="1892300"/>
            <a:ext cx="1475979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15987" y="1778000"/>
            <a:ext cx="924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 the following </a:t>
            </a:r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command:</a:t>
            </a:r>
          </a:p>
          <a:p>
            <a:r>
              <a:rPr 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mvn </a:t>
            </a:r>
            <a:r>
              <a:rPr lang="en-US" b="1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archetype:generate</a:t>
            </a:r>
            <a:r>
              <a:rPr 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-</a:t>
            </a:r>
            <a:r>
              <a:rPr lang="en-US" b="1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DgroupId</a:t>
            </a:r>
            <a:r>
              <a:rPr 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</a:t>
            </a:r>
            <a:r>
              <a:rPr lang="en-US" b="1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org.sonatype.mavenbook</a:t>
            </a:r>
            <a:r>
              <a:rPr 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-</a:t>
            </a:r>
            <a:r>
              <a:rPr lang="en-US" b="1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DartifactId</a:t>
            </a:r>
            <a:r>
              <a:rPr 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=sample-project</a:t>
            </a:r>
            <a:endPara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Consolas" panose="020B0609020204030204" pitchFamily="49" charset="0"/>
              <a:ea typeface="Segoe U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7" name="Title 65"/>
          <p:cNvSpPr>
            <a:spLocks noGrp="1"/>
          </p:cNvSpPr>
          <p:nvPr>
            <p:ph type="title" idx="4294967295"/>
          </p:nvPr>
        </p:nvSpPr>
        <p:spPr>
          <a:xfrm>
            <a:off x="670321" y="3564929"/>
            <a:ext cx="1475979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15987" y="2826434"/>
            <a:ext cx="924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creates 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simplest possible Maven project with one Java class in </a:t>
            </a:r>
            <a:r>
              <a:rPr 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src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/main/java and a simple POM.</a:t>
            </a:r>
          </a:p>
        </p:txBody>
      </p:sp>
      <p:sp>
        <p:nvSpPr>
          <p:cNvPr id="5" name="Rectangle 4"/>
          <p:cNvSpPr/>
          <p:nvPr/>
        </p:nvSpPr>
        <p:spPr>
          <a:xfrm>
            <a:off x="1815987" y="3852102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mvn </a:t>
            </a:r>
            <a:r>
              <a:rPr lang="en-US" b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site:run</a:t>
            </a:r>
            <a:endPara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Consolas" panose="020B0609020204030204" pitchFamily="49" charset="0"/>
              <a:ea typeface="Segoe U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9" name="Title 65"/>
          <p:cNvSpPr>
            <a:spLocks noGrp="1"/>
          </p:cNvSpPr>
          <p:nvPr>
            <p:ph type="title" idx="4294967295"/>
          </p:nvPr>
        </p:nvSpPr>
        <p:spPr>
          <a:xfrm>
            <a:off x="670321" y="4707929"/>
            <a:ext cx="1475979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15986" y="4896258"/>
            <a:ext cx="9499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Once Jetty starts and is listening to port 8080, you can see the project’s site when you go to 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http://localhost:8080/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a web browser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18825" y="5776445"/>
            <a:ext cx="10734279" cy="408623"/>
          </a:xfrm>
          <a:prstGeom prst="round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Note: To customize the site, you’ll have to start to add content to the project and to the project’s POM.</a:t>
            </a:r>
          </a:p>
        </p:txBody>
      </p:sp>
    </p:spTree>
    <p:extLst>
      <p:ext uri="{BB962C8B-B14F-4D97-AF65-F5344CB8AC3E}">
        <p14:creationId xmlns:p14="http://schemas.microsoft.com/office/powerpoint/2010/main" val="5173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\ BUILDING A PROJECT SITE</a:t>
            </a:r>
          </a:p>
        </p:txBody>
      </p:sp>
      <p:sp>
        <p:nvSpPr>
          <p:cNvPr id="9" name="Parallelogram 8"/>
          <p:cNvSpPr/>
          <p:nvPr/>
        </p:nvSpPr>
        <p:spPr>
          <a:xfrm flipH="1">
            <a:off x="7434942" y="0"/>
            <a:ext cx="1431155" cy="1511300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5"/>
          <p:cNvSpPr>
            <a:spLocks noGrp="1"/>
          </p:cNvSpPr>
          <p:nvPr>
            <p:ph type="title" idx="4294967295"/>
          </p:nvPr>
        </p:nvSpPr>
        <p:spPr>
          <a:xfrm>
            <a:off x="1815987" y="381000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 A </a:t>
            </a:r>
            <a:r>
              <a:rPr lang="en-GB" sz="5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SITE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65"/>
          <p:cNvSpPr>
            <a:spLocks noGrp="1"/>
          </p:cNvSpPr>
          <p:nvPr>
            <p:ph type="title" idx="4294967295"/>
          </p:nvPr>
        </p:nvSpPr>
        <p:spPr>
          <a:xfrm>
            <a:off x="1815987" y="1122144"/>
            <a:ext cx="8539957" cy="592356"/>
          </a:xfrm>
        </p:spPr>
        <p:txBody>
          <a:bodyPr anchor="t"/>
          <a:lstStyle/>
          <a:p>
            <a:pPr algn="ctr" eaLnBrk="1" hangingPunct="1"/>
            <a:r>
              <a:rPr lang="en-GB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CUSTOMIZE SITE DESCRIPTOR</a:t>
            </a:r>
            <a:endParaRPr lang="en-GB" sz="28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4200" y="2073385"/>
            <a:ext cx="105791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F3C42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When 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add content to the site, you are going to want to modify the left-hand navigation menu that is generated with your site. </a:t>
            </a:r>
          </a:p>
          <a:p>
            <a:pPr marL="285750" indent="-285750">
              <a:spcAft>
                <a:spcPts val="600"/>
              </a:spcAft>
              <a:buClr>
                <a:srgbClr val="F3C42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following site descriptor customizes the logo in the upper left-hand corner of the site. </a:t>
            </a:r>
          </a:p>
          <a:p>
            <a:pPr marL="285750" indent="-285750">
              <a:spcAft>
                <a:spcPts val="600"/>
              </a:spcAft>
              <a:buClr>
                <a:srgbClr val="F3C42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addition to customizing the header of the site, this descriptor adds a menu section to the left-hand navigation menu under the heading "Sample Project". </a:t>
            </a:r>
          </a:p>
          <a:p>
            <a:pPr marL="285750" indent="-285750">
              <a:spcAft>
                <a:spcPts val="600"/>
              </a:spcAft>
              <a:buClr>
                <a:srgbClr val="F3C42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menu contains a single link to an overview page</a:t>
            </a:r>
          </a:p>
          <a:p>
            <a:pPr marL="285750" indent="-285750">
              <a:spcAft>
                <a:spcPts val="600"/>
              </a:spcAft>
              <a:buClr>
                <a:srgbClr val="F3C42F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site.xml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under  &lt;</a:t>
            </a:r>
            <a:r>
              <a:rPr 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basedir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&gt;/</a:t>
            </a:r>
            <a:r>
              <a:rPr 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src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/site</a:t>
            </a:r>
          </a:p>
        </p:txBody>
      </p:sp>
    </p:spTree>
    <p:extLst>
      <p:ext uri="{BB962C8B-B14F-4D97-AF65-F5344CB8AC3E}">
        <p14:creationId xmlns:p14="http://schemas.microsoft.com/office/powerpoint/2010/main" val="2588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\ BUILDING A PROJECT SITE</a:t>
            </a:r>
          </a:p>
        </p:txBody>
      </p:sp>
      <p:sp>
        <p:nvSpPr>
          <p:cNvPr id="9" name="Parallelogram 8"/>
          <p:cNvSpPr/>
          <p:nvPr/>
        </p:nvSpPr>
        <p:spPr>
          <a:xfrm flipH="1">
            <a:off x="7434942" y="0"/>
            <a:ext cx="1431155" cy="1511300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30944" y="2405560"/>
            <a:ext cx="6695356" cy="3135392"/>
          </a:xfrm>
          <a:prstGeom prst="roundRect">
            <a:avLst>
              <a:gd name="adj" fmla="val 0"/>
            </a:avLst>
          </a:prstGeom>
          <a:solidFill>
            <a:srgbClr val="F3C42F"/>
          </a:solidFill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project name="Sample Project"&gt;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bannerLeft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name&gt;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Sonatype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&lt;/name&gt; </a:t>
            </a:r>
          </a:p>
          <a:p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	&lt;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&gt;images/</a:t>
            </a:r>
            <a:r>
              <a:rPr lang="en-US" sz="16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logo.png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&gt;http://www.accenture.com&lt;/href&gt;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bannerLeft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lvl="2"/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2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menu name="Sample Project"&gt;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item name="Overview" 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="index.html"/&gt; </a:t>
            </a:r>
          </a:p>
          <a:p>
            <a:pPr lvl="2"/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&lt;/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menu&gt; &lt;menu ref="reports"/&gt;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	&lt;/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body&gt; </a:t>
            </a:r>
          </a:p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&lt;/project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65"/>
          <p:cNvSpPr>
            <a:spLocks noGrp="1"/>
          </p:cNvSpPr>
          <p:nvPr>
            <p:ph type="title" idx="4294967295"/>
          </p:nvPr>
        </p:nvSpPr>
        <p:spPr>
          <a:xfrm>
            <a:off x="1815987" y="381000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 A </a:t>
            </a:r>
            <a:r>
              <a:rPr lang="en-GB" sz="5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SITE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65"/>
          <p:cNvSpPr>
            <a:spLocks noGrp="1"/>
          </p:cNvSpPr>
          <p:nvPr>
            <p:ph type="title" idx="4294967295"/>
          </p:nvPr>
        </p:nvSpPr>
        <p:spPr>
          <a:xfrm>
            <a:off x="1815987" y="1122144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CUSTOMIZE SITE DESCRIPTOR</a:t>
            </a:r>
            <a:endParaRPr lang="en-GB" sz="28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46042" y="2510867"/>
            <a:ext cx="4350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en-US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logo.png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image should be placed in ${</a:t>
            </a:r>
            <a:r>
              <a:rPr 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basedir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}/</a:t>
            </a:r>
            <a:r>
              <a:rPr 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src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/site/resources/images. In addition to the change to the site descriptor, you’ll want to create a simple </a:t>
            </a:r>
            <a:r>
              <a:rPr lang="en-US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index.apt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page in ${</a:t>
            </a:r>
            <a:r>
              <a:rPr 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basedir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}/</a:t>
            </a:r>
            <a:r>
              <a:rPr 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src</a:t>
            </a: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/site/apt. Put the following content in index.apt, it will be transformed to the index.html and serve as the first page a user sees when they come to your project’s Maven-generated web site</a:t>
            </a:r>
          </a:p>
        </p:txBody>
      </p:sp>
    </p:spTree>
    <p:extLst>
      <p:ext uri="{BB962C8B-B14F-4D97-AF65-F5344CB8AC3E}">
        <p14:creationId xmlns:p14="http://schemas.microsoft.com/office/powerpoint/2010/main" val="326540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\ BUILDING A PROJECT SITE</a:t>
            </a:r>
          </a:p>
        </p:txBody>
      </p:sp>
      <p:sp>
        <p:nvSpPr>
          <p:cNvPr id="9" name="Parallelogram 8"/>
          <p:cNvSpPr/>
          <p:nvPr/>
        </p:nvSpPr>
        <p:spPr>
          <a:xfrm flipH="1">
            <a:off x="7434942" y="0"/>
            <a:ext cx="1431155" cy="1511300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5"/>
          <p:cNvSpPr>
            <a:spLocks noGrp="1"/>
          </p:cNvSpPr>
          <p:nvPr>
            <p:ph type="title" idx="4294967295"/>
          </p:nvPr>
        </p:nvSpPr>
        <p:spPr>
          <a:xfrm>
            <a:off x="1815987" y="381000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 A </a:t>
            </a:r>
            <a:r>
              <a:rPr lang="en-GB" sz="5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SITE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65"/>
          <p:cNvSpPr>
            <a:spLocks noGrp="1"/>
          </p:cNvSpPr>
          <p:nvPr>
            <p:ph type="title" idx="4294967295"/>
          </p:nvPr>
        </p:nvSpPr>
        <p:spPr>
          <a:xfrm>
            <a:off x="1815987" y="1122144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CUSTOMIZE SITE DESCRIPTOR</a:t>
            </a:r>
            <a:endParaRPr lang="en-GB" sz="28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938" t="1876" r="4344" b="3797"/>
          <a:stretch/>
        </p:blipFill>
        <p:spPr>
          <a:xfrm>
            <a:off x="4445000" y="2015688"/>
            <a:ext cx="2806700" cy="3860800"/>
          </a:xfrm>
          <a:prstGeom prst="roundRect">
            <a:avLst>
              <a:gd name="adj" fmla="val 4890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830581" y="2873196"/>
            <a:ext cx="2573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run:</a:t>
            </a:r>
          </a:p>
          <a:p>
            <a:endParaRPr lang="en-US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mvn clean site</a:t>
            </a:r>
          </a:p>
          <a:p>
            <a:pPr marL="342900" indent="-342900">
              <a:buAutoNum type="arabicParenR"/>
            </a:pPr>
            <a:r>
              <a:rPr lang="en-US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mvn </a:t>
            </a:r>
            <a:r>
              <a:rPr lang="en-US" b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site:run</a:t>
            </a:r>
            <a:endPara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Consolas" panose="020B0609020204030204" pitchFamily="49" charset="0"/>
              <a:ea typeface="Segoe U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34619" y="3645638"/>
            <a:ext cx="257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Site directory structure</a:t>
            </a:r>
            <a:endParaRPr 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Consolas" panose="020B0609020204030204" pitchFamily="49" charset="0"/>
              <a:ea typeface="Segoe U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819900" y="3830304"/>
            <a:ext cx="952500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19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6095999" y="0"/>
            <a:ext cx="3519473" cy="1248433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48104"/>
            <a:ext cx="12191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OVERVIEW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MAVEN</a:t>
            </a:r>
            <a:r>
              <a:rPr lang="en-US" sz="1400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BENEFITS OF USING MAVEN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86954" y="1392348"/>
            <a:ext cx="6818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 provides 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way to help with managing: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09426" y="1900598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7598" y="1900598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45770" y="1900598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13942" y="1900598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765541" y="4065972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33713" y="4065972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101885" y="4065972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6" y="2108459"/>
            <a:ext cx="1280160" cy="12801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49" y="4356812"/>
            <a:ext cx="1280160" cy="12801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22" y="2082850"/>
            <a:ext cx="1280160" cy="12801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15" y="2088121"/>
            <a:ext cx="1280160" cy="12801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35" y="4337643"/>
            <a:ext cx="1280160" cy="12801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32" y="2107348"/>
            <a:ext cx="128016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56" y="4337643"/>
            <a:ext cx="1280160" cy="128016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954983" y="3463097"/>
            <a:ext cx="1813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builds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977598" y="3463097"/>
            <a:ext cx="2104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documentation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37219" y="3463097"/>
            <a:ext cx="2104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reporting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313942" y="3463097"/>
            <a:ext cx="2104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dependencies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11098" y="5574048"/>
            <a:ext cx="1813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2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software configuration management (</a:t>
            </a:r>
            <a:r>
              <a:rPr lang="en-US" sz="12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SCM</a:t>
            </a:r>
            <a:r>
              <a:rPr lang="en-US" sz="12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12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79270" y="5606464"/>
            <a:ext cx="1813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releases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247442" y="5606464"/>
            <a:ext cx="1813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distribution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68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37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6" dur="1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1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1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1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1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1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1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1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250"/>
                            </p:stCondLst>
                            <p:childTnLst>
                              <p:par>
                                <p:cTn id="7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1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1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     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\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REFERENCES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arallelogram 8"/>
          <p:cNvSpPr/>
          <p:nvPr/>
        </p:nvSpPr>
        <p:spPr>
          <a:xfrm flipH="1">
            <a:off x="7434942" y="0"/>
            <a:ext cx="1431155" cy="1511300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5"/>
          <p:cNvSpPr>
            <a:spLocks noGrp="1"/>
          </p:cNvSpPr>
          <p:nvPr>
            <p:ph type="title" idx="4294967295"/>
          </p:nvPr>
        </p:nvSpPr>
        <p:spPr>
          <a:xfrm>
            <a:off x="1815987" y="381000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BUILDING A </a:t>
            </a:r>
            <a:r>
              <a:rPr lang="en-GB" sz="5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SITE</a:t>
            </a:r>
            <a:endParaRPr lang="en-GB" sz="54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65"/>
          <p:cNvSpPr>
            <a:spLocks noGrp="1"/>
          </p:cNvSpPr>
          <p:nvPr>
            <p:ph type="title" idx="4294967295"/>
          </p:nvPr>
        </p:nvSpPr>
        <p:spPr>
          <a:xfrm>
            <a:off x="1815987" y="1122144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CUSTOMIZE SITE DESCRIPTOR</a:t>
            </a:r>
            <a:endParaRPr lang="en-GB" sz="28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815987" y="1850965"/>
            <a:ext cx="8724901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be able to deploy the site, you must first declare a location to distribute to in your </a:t>
            </a:r>
            <a:r>
              <a:rPr lang="en-US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pom.xml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similar to the repository for deployment.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&lt;project&gt;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...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&lt;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distributionManagement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 &lt;site&gt;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    &lt;id&gt;sample-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project.website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&lt;/id&gt;  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    &lt;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url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&gt;scp://www.mycompany.com/www/docs/project/&lt;/url&gt;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&lt;/site&gt;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&lt;/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distributionManagement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...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&lt;/project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0" hangingPunct="0"/>
            <a:r>
              <a:rPr kumimoji="0" 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Deploying the site is done by using the </a:t>
            </a:r>
            <a:r>
              <a:rPr lang="en-US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site-deploy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phase of the site lifecycle:</a:t>
            </a:r>
          </a:p>
          <a:p>
            <a:pPr eaLnBrk="0" hangingPunct="0"/>
            <a:endParaRPr kumimoji="0" lang="en-US" b="0" i="0" u="none" strike="noStrike" cap="none" normalizeH="0" baseline="0" dirty="0" smtClean="0">
              <a:ln>
                <a:noFill/>
              </a:ln>
              <a:gradFill>
                <a:gsLst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 eaLnBrk="0" hangingPunct="0"/>
            <a:r>
              <a:rPr lang="en-US" b="1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mvn site-deploy</a:t>
            </a:r>
          </a:p>
        </p:txBody>
      </p:sp>
    </p:spTree>
    <p:extLst>
      <p:ext uri="{BB962C8B-B14F-4D97-AF65-F5344CB8AC3E}">
        <p14:creationId xmlns:p14="http://schemas.microsoft.com/office/powerpoint/2010/main" val="14292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MAVEN</a:t>
            </a:r>
            <a:r>
              <a:rPr lang="en-US" sz="1400" dirty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                                                        \ HANDS ON EXERCISE</a:t>
            </a:r>
          </a:p>
        </p:txBody>
      </p:sp>
      <p:sp>
        <p:nvSpPr>
          <p:cNvPr id="9" name="Parallelogram 8"/>
          <p:cNvSpPr/>
          <p:nvPr/>
        </p:nvSpPr>
        <p:spPr>
          <a:xfrm flipH="1">
            <a:off x="7434942" y="0"/>
            <a:ext cx="1431155" cy="1511300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65"/>
          <p:cNvSpPr>
            <a:spLocks noGrp="1"/>
          </p:cNvSpPr>
          <p:nvPr>
            <p:ph type="title" idx="4294967295"/>
          </p:nvPr>
        </p:nvSpPr>
        <p:spPr>
          <a:xfrm>
            <a:off x="1815987" y="1122144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CUSTOMIZE SITE DESCRIPTOR</a:t>
            </a:r>
            <a:endParaRPr lang="en-GB" sz="28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815987" y="1850965"/>
            <a:ext cx="8724901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be able to deploy the site, you must first declare a location to distribute to in your </a:t>
            </a:r>
            <a:r>
              <a:rPr lang="en-US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pom.xml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similar to the repository for deployment.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&lt;project&gt;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...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&lt;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distributionManagement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 &lt;site&gt;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    &lt;id&gt;sample-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project.website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&lt;/id&gt;  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    &lt;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url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&gt;scp://www.mycompany.com/www/docs/project/&lt;/url&gt;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    &lt;/site&gt;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&lt;/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distributionManagement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       ... </a:t>
            </a:r>
          </a:p>
          <a:p>
            <a:pPr eaLnBrk="0" hangingPunct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&lt;/project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&gt;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0" hangingPunct="0"/>
            <a:r>
              <a:rPr kumimoji="0" 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Deploying the site is done by using the </a:t>
            </a:r>
            <a:r>
              <a:rPr lang="en-US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site-deploy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phase of the site lifecycle:</a:t>
            </a:r>
          </a:p>
          <a:p>
            <a:pPr eaLnBrk="0" hangingPunct="0"/>
            <a:endParaRPr kumimoji="0" lang="en-US" b="0" i="0" u="none" strike="noStrike" cap="none" normalizeH="0" baseline="0" dirty="0" smtClean="0">
              <a:ln>
                <a:noFill/>
              </a:ln>
              <a:gradFill>
                <a:gsLst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 eaLnBrk="0" hangingPunct="0"/>
            <a:r>
              <a:rPr lang="en-US" b="1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Consolas" panose="020B0609020204030204" pitchFamily="49" charset="0"/>
                <a:ea typeface="Segoe UI" panose="020B0502040204020203" pitchFamily="34" charset="0"/>
                <a:cs typeface="Consolas" panose="020B0609020204030204" pitchFamily="49" charset="0"/>
              </a:rPr>
              <a:t>mvn site-deploy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9098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gradFill>
                <a:gsLst>
                  <a:gs pos="0">
                    <a:srgbClr val="F4C530">
                      <a:lumMod val="0"/>
                      <a:lumOff val="100000"/>
                    </a:srgbClr>
                  </a:gs>
                  <a:gs pos="39000">
                    <a:srgbClr val="F4C530">
                      <a:lumMod val="0"/>
                      <a:lumOff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23440" y="3036355"/>
            <a:ext cx="89636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http://www.sonatype.com/books/mvnref-book/reference</a:t>
            </a:r>
          </a:p>
          <a:p>
            <a:r>
              <a:rPr lang="en-US" sz="2400" dirty="0">
                <a:gradFill>
                  <a:gsLst>
                    <a:gs pos="0">
                      <a:srgbClr val="F4C530">
                        <a:lumMod val="0"/>
                        <a:lumOff val="100000"/>
                      </a:srgbClr>
                    </a:gs>
                    <a:gs pos="39000">
                      <a:srgbClr val="F4C530">
                        <a:lumMod val="0"/>
                        <a:lumOff val="10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http://maven.apache.org/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itle 65"/>
          <p:cNvSpPr>
            <a:spLocks noGrp="1"/>
          </p:cNvSpPr>
          <p:nvPr>
            <p:ph type="title" idx="4294967295"/>
          </p:nvPr>
        </p:nvSpPr>
        <p:spPr>
          <a:xfrm>
            <a:off x="1815987" y="2138763"/>
            <a:ext cx="8539957" cy="1143000"/>
          </a:xfrm>
        </p:spPr>
        <p:txBody>
          <a:bodyPr anchor="t"/>
          <a:lstStyle/>
          <a:p>
            <a:pPr algn="ctr" eaLnBrk="1" hangingPunct="1"/>
            <a:r>
              <a:rPr lang="en-GB" sz="5400" dirty="0" smtClean="0">
                <a:gradFill>
                  <a:gsLst>
                    <a:gs pos="0">
                      <a:schemeClr val="tx1">
                        <a:lumMod val="0"/>
                        <a:lumOff val="100000"/>
                      </a:schemeClr>
                    </a:gs>
                    <a:gs pos="100000">
                      <a:schemeClr val="tx1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REFERENCES</a:t>
            </a:r>
            <a:endParaRPr lang="en-GB" sz="5400" b="1" dirty="0">
              <a:gradFill>
                <a:gsLst>
                  <a:gs pos="0">
                    <a:schemeClr val="tx1">
                      <a:lumMod val="0"/>
                      <a:lumOff val="100000"/>
                    </a:schemeClr>
                  </a:gs>
                  <a:gs pos="100000">
                    <a:schemeClr val="tx1">
                      <a:lumMod val="0"/>
                      <a:lumOff val="100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1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 flipH="1">
            <a:off x="6095999" y="0"/>
            <a:ext cx="3519473" cy="1248433"/>
          </a:xfrm>
          <a:prstGeom prst="parallelogram">
            <a:avLst>
              <a:gd name="adj" fmla="val 33553"/>
            </a:avLst>
          </a:prstGeom>
          <a:solidFill>
            <a:srgbClr val="F3BC0D">
              <a:alpha val="85098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48104"/>
            <a:ext cx="12191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r>
              <a:rPr lang="en-US" sz="4800" b="1" spc="1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OVERVIEW</a:t>
            </a:r>
            <a:endParaRPr lang="en-US" sz="4800" b="1" spc="1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MAVEN</a:t>
            </a:r>
            <a:r>
              <a:rPr lang="en-US" sz="1400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BENEFITS OF USING MAVEN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86954" y="1392348"/>
            <a:ext cx="6818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 provides </a:t>
            </a:r>
            <a:r>
              <a:rPr lang="en-US" sz="2400" dirty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way to help with managing: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09426" y="1900598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77598" y="1900598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45770" y="1900598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13942" y="1900598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765541" y="4065972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33713" y="4065972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101885" y="4065972"/>
            <a:ext cx="2104572" cy="2103120"/>
          </a:xfrm>
          <a:prstGeom prst="rect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6" y="2108459"/>
            <a:ext cx="1280160" cy="12801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49" y="4356812"/>
            <a:ext cx="1280160" cy="12801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22" y="2082850"/>
            <a:ext cx="1280160" cy="12801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15" y="2088121"/>
            <a:ext cx="1280160" cy="12801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35" y="4337643"/>
            <a:ext cx="1280160" cy="12801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32" y="2107348"/>
            <a:ext cx="128016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56" y="4337643"/>
            <a:ext cx="1280160" cy="128016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954983" y="3463097"/>
            <a:ext cx="1813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builds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977598" y="3463097"/>
            <a:ext cx="2104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documentation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37219" y="3463097"/>
            <a:ext cx="2104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reporting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313942" y="3463097"/>
            <a:ext cx="2104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dependencies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11098" y="5574048"/>
            <a:ext cx="1813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2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software configuration management (</a:t>
            </a:r>
            <a:r>
              <a:rPr lang="en-US" sz="1200" b="1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SCM</a:t>
            </a:r>
            <a:r>
              <a:rPr lang="en-US" sz="12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12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79270" y="5606464"/>
            <a:ext cx="1813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releases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247442" y="5606464"/>
            <a:ext cx="1813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0">
                      <a:schemeClr val="accent1">
                        <a:lumMod val="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distribution</a:t>
            </a:r>
            <a:endParaRPr lang="en-US" sz="2000" dirty="0">
              <a:gradFill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48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13942" y="1900598"/>
            <a:ext cx="2104572" cy="2103120"/>
          </a:xfrm>
          <a:prstGeom prst="rect">
            <a:avLst/>
          </a:prstGeom>
          <a:solidFill>
            <a:schemeClr val="tx1">
              <a:lumMod val="95000"/>
              <a:lumOff val="5000"/>
              <a:alpha val="74902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Software dependencies are used to identify </a:t>
            </a:r>
            <a:r>
              <a:rPr lang="en-US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relationships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between pieces of software. Dependency information is defined as </a:t>
            </a:r>
            <a:r>
              <a:rPr lang="en-US" sz="1400" b="1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requirements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1400" b="1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capabilities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71214" y="4049620"/>
            <a:ext cx="2104572" cy="2103120"/>
          </a:xfrm>
          <a:prstGeom prst="rect">
            <a:avLst/>
          </a:prstGeom>
          <a:solidFill>
            <a:schemeClr val="tx1">
              <a:lumMod val="95000"/>
              <a:lumOff val="5000"/>
              <a:alpha val="74902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task of 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tracking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controlling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changes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the software</a:t>
            </a:r>
          </a:p>
        </p:txBody>
      </p:sp>
    </p:spTree>
    <p:extLst>
      <p:ext uri="{BB962C8B-B14F-4D97-AF65-F5344CB8AC3E}">
        <p14:creationId xmlns:p14="http://schemas.microsoft.com/office/powerpoint/2010/main" val="16125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MAVEN</a:t>
            </a:r>
            <a:r>
              <a:rPr lang="en-US" sz="1400" dirty="0" smtClean="0">
                <a:gradFill>
                  <a:gsLst>
                    <a:gs pos="0">
                      <a:srgbClr val="F4C530"/>
                    </a:gs>
                    <a:gs pos="39000">
                      <a:srgbClr val="F4C53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DEVOPS BOOTCAMP							                    \ BENEFITS OF USING MAVEN</a:t>
            </a:r>
            <a:endParaRPr lang="en-US" sz="14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39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999133" y="4325257"/>
            <a:ext cx="0" cy="2129332"/>
          </a:xfrm>
          <a:prstGeom prst="line">
            <a:avLst/>
          </a:prstGeom>
          <a:ln w="57150">
            <a:solidFill>
              <a:srgbClr val="F4C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868504" y="4233358"/>
            <a:ext cx="261257" cy="261257"/>
          </a:xfrm>
          <a:prstGeom prst="ellipse">
            <a:avLst/>
          </a:prstGeom>
          <a:solidFill>
            <a:srgbClr val="F4C53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774161" y="4139015"/>
            <a:ext cx="449944" cy="449944"/>
          </a:xfrm>
          <a:prstGeom prst="ellipse">
            <a:avLst/>
          </a:prstGeom>
          <a:ln w="28575">
            <a:solidFill>
              <a:srgbClr val="F4C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185123" y="2171701"/>
            <a:ext cx="3569963" cy="1765940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324657" y="2267666"/>
            <a:ext cx="32908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Works well with distributed teams. Location doesn't matter.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0" y="233266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BENEFITS OF USING </a:t>
            </a:r>
            <a:r>
              <a:rPr lang="en-US" sz="4800" b="1" spc="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4800000" scaled="0"/>
                </a:gradFill>
                <a:effectLst>
                  <a:outerShdw blurRad="1270000" dist="38100" dir="5400000" algn="t" rotWithShape="0">
                    <a:prstClr val="black"/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MAVEN</a:t>
            </a:r>
            <a:endParaRPr lang="en-US" sz="4800" b="1" spc="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4800000" scaled="0"/>
              </a:gradFill>
              <a:effectLst>
                <a:outerShdw blurRad="1270000" dist="38100" dir="5400000" algn="t" rotWithShape="0">
                  <a:prstClr val="black"/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46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da7249ff9137735267271cf6681d731abd3c386"/>
  <p:tag name="ISPRING_RESOURCE_PATHS_HASH_PRESENTER" val="82532151e9c97188e16f22f45bdf5aa2725d346"/>
</p:tagLst>
</file>

<file path=ppt/theme/theme1.xml><?xml version="1.0" encoding="utf-8"?>
<a:theme xmlns:a="http://schemas.openxmlformats.org/drawingml/2006/main" name="14-2698 - TGP Photo Illustration 1">
  <a:themeElements>
    <a:clrScheme name="Custom 10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408FCD"/>
      </a:accent1>
      <a:accent2>
        <a:srgbClr val="551155"/>
      </a:accent2>
      <a:accent3>
        <a:srgbClr val="FFDD00"/>
      </a:accent3>
      <a:accent4>
        <a:srgbClr val="FF0000"/>
      </a:accent4>
      <a:accent5>
        <a:srgbClr val="408FCD"/>
      </a:accent5>
      <a:accent6>
        <a:srgbClr val="551155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DF32C9007DDE42BB0409BE9B636C34" ma:contentTypeVersion="0" ma:contentTypeDescription="Create a new document." ma:contentTypeScope="" ma:versionID="4edb6db3d447e68d04a998e9582a238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94CEF1-E7EE-4296-A222-8247244814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2F8FF39-A5D2-4C20-89CA-E0BB61C09927}">
  <ds:schemaRefs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FB9E9F0-A80E-4BC0-BC10-BBDB06BF5F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</TotalTime>
  <Words>8649</Words>
  <Application>Microsoft Office PowerPoint</Application>
  <PresentationFormat>Widescreen</PresentationFormat>
  <Paragraphs>1029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Consolas</vt:lpstr>
      <vt:lpstr>Segoe UI</vt:lpstr>
      <vt:lpstr>Segoe UI Light</vt:lpstr>
      <vt:lpstr>Arial</vt:lpstr>
      <vt:lpstr>Wingdings</vt:lpstr>
      <vt:lpstr>14-2698 - TGP Photo Illustration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REUSING BUILDS</vt:lpstr>
      <vt:lpstr>PowerPoint Presentation</vt:lpstr>
      <vt:lpstr>ADDING DEPENDENCIES</vt:lpstr>
      <vt:lpstr>ADDING DEPENDENCIES</vt:lpstr>
      <vt:lpstr>PowerPoint Presentation</vt:lpstr>
      <vt:lpstr>PowerPoint Presentation</vt:lpstr>
      <vt:lpstr>ADDING DEPENDENCIES</vt:lpstr>
      <vt:lpstr>PowerPoint Presentation</vt:lpstr>
      <vt:lpstr>BUILDING A PROJECT SITE</vt:lpstr>
      <vt:lpstr>BUILDING A PROJECT SITE</vt:lpstr>
      <vt:lpstr>BUILDING A PROJECT SITE</vt:lpstr>
      <vt:lpstr>BUILDING A PROJECT SITE</vt:lpstr>
      <vt:lpstr>BUILDING A PROJECT SITE</vt:lpstr>
      <vt:lpstr>BUILDING A PROJECT SITE</vt:lpstr>
      <vt:lpstr>CUSTOMIZE SITE DESCRIPTOR</vt:lpstr>
    </vt:vector>
  </TitlesOfParts>
  <Company>Accenture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creative.services.presentations@accenture.com</dc:creator>
  <cp:lastModifiedBy>Pineda, Renn Louie S.</cp:lastModifiedBy>
  <cp:revision>108</cp:revision>
  <cp:lastPrinted>2009-05-13T12:37:25Z</cp:lastPrinted>
  <dcterms:created xsi:type="dcterms:W3CDTF">2014-04-11T05:16:37Z</dcterms:created>
  <dcterms:modified xsi:type="dcterms:W3CDTF">2016-06-30T11:35:14Z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0x0101004FDF32C9007DDE42BB0409BE9B636C34</vt:lpwstr>
  </property>
  <property fmtid="{D5CDD505-2E9C-101B-9397-08002B2CF9AE}" pid="3" name="UserName">
    <vt:lpwstr>w.a.lee</vt:lpwstr>
  </property>
  <property fmtid="{D5CDD505-2E9C-101B-9397-08002B2CF9AE}" pid="4" name="ComputerName">
    <vt:lpwstr>MW7ZKKIP9LROPZ</vt:lpwstr>
  </property>
  <property fmtid="{D5CDD505-2E9C-101B-9397-08002B2CF9AE}" pid="5" name="palette_size">
    <vt:lpwstr>4</vt:lpwstr>
  </property>
  <property fmtid="{D5CDD505-2E9C-101B-9397-08002B2CF9AE}" pid="6" name="GUIDE_C1L">
    <vt:lpwstr>35.87504</vt:lpwstr>
  </property>
  <property fmtid="{D5CDD505-2E9C-101B-9397-08002B2CF9AE}" pid="7" name="GUIDE_C1R">
    <vt:lpwstr>246.3307</vt:lpwstr>
  </property>
  <property fmtid="{D5CDD505-2E9C-101B-9397-08002B2CF9AE}" pid="8" name="GUIDE_C2L">
    <vt:lpwstr>254.8346</vt:lpwstr>
  </property>
  <property fmtid="{D5CDD505-2E9C-101B-9397-08002B2CF9AE}" pid="9" name="GUIDE_ML">
    <vt:lpwstr>355.748</vt:lpwstr>
  </property>
  <property fmtid="{D5CDD505-2E9C-101B-9397-08002B2CF9AE}" pid="10" name="GUIDE_MR">
    <vt:lpwstr>364.252</vt:lpwstr>
  </property>
  <property fmtid="{D5CDD505-2E9C-101B-9397-08002B2CF9AE}" pid="11" name="GUIDE_C2R">
    <vt:lpwstr>465.125</vt:lpwstr>
  </property>
  <property fmtid="{D5CDD505-2E9C-101B-9397-08002B2CF9AE}" pid="12" name="GUIDE_C3L">
    <vt:lpwstr>473.75</vt:lpwstr>
  </property>
  <property fmtid="{D5CDD505-2E9C-101B-9397-08002B2CF9AE}" pid="13" name="GUIDE_C3R">
    <vt:lpwstr>684.1251</vt:lpwstr>
  </property>
  <property fmtid="{D5CDD505-2E9C-101B-9397-08002B2CF9AE}" pid="14" name="GUIDE_GTL_R">
    <vt:lpwstr>688</vt:lpwstr>
  </property>
  <property fmtid="{D5CDD505-2E9C-101B-9397-08002B2CF9AE}" pid="15" name="GUIDE_R1">
    <vt:lpwstr>30.62504</vt:lpwstr>
  </property>
  <property fmtid="{D5CDD505-2E9C-101B-9397-08002B2CF9AE}" pid="16" name="GUIDE_R2">
    <vt:lpwstr>83.12504</vt:lpwstr>
  </property>
  <property fmtid="{D5CDD505-2E9C-101B-9397-08002B2CF9AE}" pid="17" name="GUIDE_R3">
    <vt:lpwstr>100.6645</vt:lpwstr>
  </property>
  <property fmtid="{D5CDD505-2E9C-101B-9397-08002B2CF9AE}" pid="18" name="GUIDE_R4">
    <vt:lpwstr>511.25</vt:lpwstr>
  </property>
</Properties>
</file>